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9" r:id="rId2"/>
    <p:sldId id="282" r:id="rId3"/>
    <p:sldId id="289" r:id="rId4"/>
    <p:sldId id="287" r:id="rId5"/>
    <p:sldId id="272" r:id="rId6"/>
    <p:sldId id="281" r:id="rId7"/>
    <p:sldId id="285" r:id="rId8"/>
    <p:sldId id="280" r:id="rId9"/>
    <p:sldId id="283" r:id="rId10"/>
    <p:sldId id="284"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00B050"/>
    <a:srgbClr val="FF3F3F"/>
    <a:srgbClr val="00DE84"/>
    <a:srgbClr val="3A9AFF"/>
    <a:srgbClr val="17B2B6"/>
    <a:srgbClr val="FF3300"/>
    <a:srgbClr val="3399FF"/>
    <a:srgbClr val="419E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54" autoAdjust="0"/>
    <p:restoredTop sz="86458" autoAdjust="0"/>
  </p:normalViewPr>
  <p:slideViewPr>
    <p:cSldViewPr snapToGrid="0">
      <p:cViewPr varScale="1">
        <p:scale>
          <a:sx n="94" d="100"/>
          <a:sy n="94" d="100"/>
        </p:scale>
        <p:origin x="108" y="13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B7926-BFFB-4486-8108-DF2553C253F7}" type="datetimeFigureOut">
              <a:rPr lang="en-US" smtClean="0"/>
              <a:t>11/25/2016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EB827-5557-4703-80E4-45B219C7034D}" type="slidenum">
              <a:rPr lang="en-US" smtClean="0"/>
              <a:t>‹#›</a:t>
            </a:fld>
            <a:endParaRPr lang="en-US"/>
          </a:p>
        </p:txBody>
      </p:sp>
    </p:spTree>
    <p:extLst>
      <p:ext uri="{BB962C8B-B14F-4D97-AF65-F5344CB8AC3E}">
        <p14:creationId xmlns:p14="http://schemas.microsoft.com/office/powerpoint/2010/main" val="213829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Bought</a:t>
            </a:r>
            <a:r>
              <a:rPr lang="en-US" baseline="0"/>
              <a:t> a Sinar camera … did experiments …. Saw problems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a:t>
            </a:fld>
            <a:endParaRPr lang="en-US"/>
          </a:p>
        </p:txBody>
      </p:sp>
    </p:spTree>
    <p:extLst>
      <p:ext uri="{BB962C8B-B14F-4D97-AF65-F5344CB8AC3E}">
        <p14:creationId xmlns:p14="http://schemas.microsoft.com/office/powerpoint/2010/main" val="3245828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chief ray is the ray from</a:t>
            </a:r>
            <a:r>
              <a:rPr lang="en-US" baseline="0"/>
              <a:t> the object point to the image point that passes through the center of the aperture.  As seen in the figure, the intersection of the chief ray with the image plane determines the heigh of the image point.  Therefore, for an extended object that consists of a set of points, the set of chief rays from the object space to the image plane determines the geometric properties of the image.  We can find all relationships by applying similar traiangles.    </a:t>
            </a:r>
          </a:p>
          <a:p>
            <a:endParaRPr lang="en-US" baseline="0"/>
          </a:p>
          <a:p>
            <a:r>
              <a:rPr lang="en-US" baseline="0"/>
              <a:t>Furthermore, since all chief rays </a:t>
            </a:r>
          </a:p>
          <a:p>
            <a:endParaRPr lang="en-US" baseline="0"/>
          </a:p>
        </p:txBody>
      </p:sp>
      <p:sp>
        <p:nvSpPr>
          <p:cNvPr id="4" name="Slide Number Placeholder 3"/>
          <p:cNvSpPr>
            <a:spLocks noGrp="1"/>
          </p:cNvSpPr>
          <p:nvPr>
            <p:ph type="sldNum" sz="quarter" idx="10"/>
          </p:nvPr>
        </p:nvSpPr>
        <p:spPr/>
        <p:txBody>
          <a:bodyPr/>
          <a:lstStyle/>
          <a:p>
            <a:fld id="{23DEB827-5557-4703-80E4-45B219C7034D}" type="slidenum">
              <a:rPr lang="en-US" smtClean="0"/>
              <a:t>2</a:t>
            </a:fld>
            <a:endParaRPr lang="en-US"/>
          </a:p>
        </p:txBody>
      </p:sp>
    </p:spTree>
    <p:extLst>
      <p:ext uri="{BB962C8B-B14F-4D97-AF65-F5344CB8AC3E}">
        <p14:creationId xmlns:p14="http://schemas.microsoft.com/office/powerpoint/2010/main" val="251291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chief ray is the ray from</a:t>
            </a:r>
            <a:r>
              <a:rPr lang="en-US" baseline="0"/>
              <a:t> the object point to the image point that passes through the center of the aperture.  As seen in the figure, the intersection of the chief ray with the image plane determines the heigh of the image point.  Therefore, for an extended object that consists of a set of points, the set of chief rays from the object space to the image plane determines the geometric properties of the image.  We can find all relationships by applying similar traiangles.    </a:t>
            </a:r>
          </a:p>
          <a:p>
            <a:endParaRPr lang="en-US" baseline="0"/>
          </a:p>
          <a:p>
            <a:r>
              <a:rPr lang="en-US" baseline="0"/>
              <a:t>Furthermore, since the chief rays from the object converge at the center of the aperture, the center of the aperture is the “center of perspective projection” … in otherwords, if we  change the location of the aperture’s center, a different set of rays from the object becomes the chief rays, and we </a:t>
            </a:r>
          </a:p>
          <a:p>
            <a:endParaRPr lang="en-US" baseline="0"/>
          </a:p>
        </p:txBody>
      </p:sp>
      <p:sp>
        <p:nvSpPr>
          <p:cNvPr id="4" name="Slide Number Placeholder 3"/>
          <p:cNvSpPr>
            <a:spLocks noGrp="1"/>
          </p:cNvSpPr>
          <p:nvPr>
            <p:ph type="sldNum" sz="quarter" idx="10"/>
          </p:nvPr>
        </p:nvSpPr>
        <p:spPr/>
        <p:txBody>
          <a:bodyPr/>
          <a:lstStyle/>
          <a:p>
            <a:fld id="{23DEB827-5557-4703-80E4-45B219C7034D}" type="slidenum">
              <a:rPr lang="en-US" smtClean="0"/>
              <a:t>3</a:t>
            </a:fld>
            <a:endParaRPr lang="en-US"/>
          </a:p>
        </p:txBody>
      </p:sp>
    </p:spTree>
    <p:extLst>
      <p:ext uri="{BB962C8B-B14F-4D97-AF65-F5344CB8AC3E}">
        <p14:creationId xmlns:p14="http://schemas.microsoft.com/office/powerpoint/2010/main" val="377227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4</a:t>
            </a:fld>
            <a:endParaRPr lang="en-US"/>
          </a:p>
        </p:txBody>
      </p:sp>
    </p:spTree>
    <p:extLst>
      <p:ext uri="{BB962C8B-B14F-4D97-AF65-F5344CB8AC3E}">
        <p14:creationId xmlns:p14="http://schemas.microsoft.com/office/powerpoint/2010/main" val="381205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a:t>
            </a:r>
            <a:r>
              <a:rPr lang="en-US" baseline="0"/>
              <a:t> hold a magnifying glass over some text, the text looks magnified.  Most of us will remember, the lens forms a virtual and enlarged image of the text behind the text.  Similarly, when we place refracting elements in front of the aperture, we usually see a magnified image of the physical stop that is located behind the physical stop.  </a:t>
            </a:r>
          </a:p>
          <a:p>
            <a:r>
              <a:rPr lang="en-US" baseline="0"/>
              <a:t>In the same way, when the chief rays from the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5</a:t>
            </a:fld>
            <a:endParaRPr lang="en-US"/>
          </a:p>
        </p:txBody>
      </p:sp>
    </p:spTree>
    <p:extLst>
      <p:ext uri="{BB962C8B-B14F-4D97-AF65-F5344CB8AC3E}">
        <p14:creationId xmlns:p14="http://schemas.microsoft.com/office/powerpoint/2010/main" val="122737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a:t>
            </a:r>
            <a:r>
              <a:rPr lang="en-US" baseline="0"/>
              <a:t> pupil magnification</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a:t>
            </a:fld>
            <a:endParaRPr lang="en-US"/>
          </a:p>
        </p:txBody>
      </p:sp>
    </p:spTree>
    <p:extLst>
      <p:ext uri="{BB962C8B-B14F-4D97-AF65-F5344CB8AC3E}">
        <p14:creationId xmlns:p14="http://schemas.microsoft.com/office/powerpoint/2010/main" val="2204951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the abstraction</a:t>
            </a:r>
            <a:r>
              <a:rPr lang="en-US" baseline="0"/>
              <a:t> of lens, and the pupil magnification.</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7</a:t>
            </a:fld>
            <a:endParaRPr lang="en-US"/>
          </a:p>
        </p:txBody>
      </p:sp>
    </p:spTree>
    <p:extLst>
      <p:ext uri="{BB962C8B-B14F-4D97-AF65-F5344CB8AC3E}">
        <p14:creationId xmlns:p14="http://schemas.microsoft.com/office/powerpoint/2010/main" val="2002197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step</a:t>
            </a:r>
            <a:r>
              <a:rPr lang="en-US" baseline="0"/>
              <a:t> in bu</a:t>
            </a:r>
          </a:p>
          <a:p>
            <a:endParaRPr lang="en-US" baseline="0"/>
          </a:p>
          <a:p>
            <a:r>
              <a:rPr lang="en-US" baseline="0"/>
              <a:t>.. The pivot of the lens is the center of the camera coordinate system</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8</a:t>
            </a:fld>
            <a:endParaRPr lang="en-US"/>
          </a:p>
        </p:txBody>
      </p:sp>
    </p:spTree>
    <p:extLst>
      <p:ext uri="{BB962C8B-B14F-4D97-AF65-F5344CB8AC3E}">
        <p14:creationId xmlns:p14="http://schemas.microsoft.com/office/powerpoint/2010/main" val="2821212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then we introduce an sensor</a:t>
            </a:r>
            <a:r>
              <a:rPr lang="en-US" baseline="0"/>
              <a:t> plane, that can rotate about its independent pivot (at a distance z_o dash) from the pivot of the lens.</a:t>
            </a:r>
            <a:endParaRPr lang="en-US"/>
          </a:p>
          <a:p>
            <a:endParaRPr lang="en-US"/>
          </a:p>
          <a:p>
            <a:r>
              <a:rPr lang="en-US"/>
              <a:t>The pupil coordinates are highlighted</a:t>
            </a:r>
            <a:r>
              <a:rPr lang="en-US" baseline="0"/>
              <a:t> in red</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9</a:t>
            </a:fld>
            <a:endParaRPr lang="en-US"/>
          </a:p>
        </p:txBody>
      </p:sp>
    </p:spTree>
    <p:extLst>
      <p:ext uri="{BB962C8B-B14F-4D97-AF65-F5344CB8AC3E}">
        <p14:creationId xmlns:p14="http://schemas.microsoft.com/office/powerpoint/2010/main" val="234156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11/25/2016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11/25/2016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11/25/2016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11/25/2016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11/25/2016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11/25/2016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11/25/2016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11/25/2016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11/25/2016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40.png"/><Relationship Id="rId3" Type="http://schemas.openxmlformats.org/officeDocument/2006/relationships/image" Target="../media/image40.png"/><Relationship Id="rId7" Type="http://schemas.openxmlformats.org/officeDocument/2006/relationships/image" Target="../media/image80.png"/><Relationship Id="rId12" Type="http://schemas.openxmlformats.org/officeDocument/2006/relationships/image" Target="../media/image130.png"/><Relationship Id="rId2" Type="http://schemas.openxmlformats.org/officeDocument/2006/relationships/notesSlide" Target="../notesSlides/notesSlide8.xml"/><Relationship Id="rId16"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120.png"/><Relationship Id="rId5" Type="http://schemas.openxmlformats.org/officeDocument/2006/relationships/image" Target="../media/image60.png"/><Relationship Id="rId15" Type="http://schemas.openxmlformats.org/officeDocument/2006/relationships/image" Target="../media/image160.png"/><Relationship Id="rId10" Type="http://schemas.openxmlformats.org/officeDocument/2006/relationships/image" Target="../media/image11.png"/><Relationship Id="rId4" Type="http://schemas.openxmlformats.org/officeDocument/2006/relationships/image" Target="../media/image50.png"/><Relationship Id="rId9" Type="http://schemas.openxmlformats.org/officeDocument/2006/relationships/image" Target="../media/image100.png"/><Relationship Id="rId14" Type="http://schemas.openxmlformats.org/officeDocument/2006/relationships/image" Target="../media/image150.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0.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9.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497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215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flipV="1">
            <a:off x="11054358" y="4713413"/>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2"/>
              <p:cNvSpPr/>
              <p:nvPr/>
            </p:nvSpPr>
            <p:spPr>
              <a:xfrm>
                <a:off x="10971486" y="4391672"/>
                <a:ext cx="1218603" cy="1862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1500" b="1">
                          <a:solidFill>
                            <a:srgbClr val="3A9AFF"/>
                          </a:solidFill>
                          <a:latin typeface="Cambria Math" panose="02040503050406030204" pitchFamily="18" charset="0"/>
                        </a:rPr>
                        <m:t>x</m:t>
                      </m:r>
                    </m:oMath>
                  </m:oMathPara>
                </a14:m>
                <a:endParaRPr lang="en-US" sz="11500" dirty="0"/>
              </a:p>
            </p:txBody>
          </p:sp>
        </mc:Choice>
        <mc:Fallback>
          <p:sp>
            <p:nvSpPr>
              <p:cNvPr id="3" name="Rectangle 2"/>
              <p:cNvSpPr>
                <a:spLocks noRot="1" noChangeAspect="1" noMove="1" noResize="1" noEditPoints="1" noAdjustHandles="1" noChangeArrowheads="1" noChangeShapeType="1" noTextEdit="1"/>
              </p:cNvSpPr>
              <p:nvPr/>
            </p:nvSpPr>
            <p:spPr>
              <a:xfrm>
                <a:off x="10971486" y="4391672"/>
                <a:ext cx="1218603" cy="186204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9836040" y="4713413"/>
                <a:ext cx="1003800"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8800" i="1" smtClean="0">
                              <a:solidFill>
                                <a:srgbClr val="00B050"/>
                              </a:solidFill>
                              <a:latin typeface="Cambria Math" panose="02040503050406030204" pitchFamily="18" charset="0"/>
                            </a:rPr>
                          </m:ctrlPr>
                        </m:accPr>
                        <m:e>
                          <m:r>
                            <m:rPr>
                              <m:nor/>
                            </m:rPr>
                            <a:rPr lang="en-US" sz="8800" b="1">
                              <a:solidFill>
                                <a:srgbClr val="00B050"/>
                              </a:solidFill>
                              <a:latin typeface="Times New Roman" panose="02020603050405020304" pitchFamily="18" charset="0"/>
                              <a:cs typeface="Times New Roman" panose="02020603050405020304" pitchFamily="18" charset="0"/>
                            </a:rPr>
                            <m:t>x</m:t>
                          </m:r>
                        </m:e>
                      </m:acc>
                    </m:oMath>
                  </m:oMathPara>
                </a14:m>
                <a:endParaRPr lang="en-US" sz="8800" dirty="0">
                  <a:solidFill>
                    <a:srgbClr val="00B050"/>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9836040" y="4713413"/>
                <a:ext cx="1003800" cy="144655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8176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1684508"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Chief rays from the object space to the image space defines the image shape</a:t>
            </a:r>
          </a:p>
        </p:txBody>
      </p:sp>
      <p:cxnSp>
        <p:nvCxnSpPr>
          <p:cNvPr id="6" name="Straight Connector 5"/>
          <p:cNvCxnSpPr/>
          <p:nvPr/>
        </p:nvCxnSpPr>
        <p:spPr>
          <a:xfrm flipV="1">
            <a:off x="1684520" y="3078259"/>
            <a:ext cx="7656351" cy="0"/>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693292" y="2380048"/>
            <a:ext cx="183041" cy="1396424"/>
            <a:chOff x="4940300" y="2271971"/>
            <a:chExt cx="133350" cy="1017329"/>
          </a:xfrm>
        </p:grpSpPr>
        <p:grpSp>
          <p:nvGrpSpPr>
            <p:cNvPr id="14" name="Group 13"/>
            <p:cNvGrpSpPr/>
            <p:nvPr/>
          </p:nvGrpSpPr>
          <p:grpSpPr>
            <a:xfrm>
              <a:off x="4940300" y="2271971"/>
              <a:ext cx="133350" cy="439479"/>
              <a:chOff x="4946650" y="1840171"/>
              <a:chExt cx="133350" cy="439479"/>
            </a:xfrm>
          </p:grpSpPr>
          <p:cxnSp>
            <p:nvCxnSpPr>
              <p:cNvPr id="11" name="Straight Connector 1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flipV="1">
              <a:off x="4940300" y="2849821"/>
              <a:ext cx="133350" cy="439479"/>
              <a:chOff x="4946650" y="1840171"/>
              <a:chExt cx="133350" cy="439479"/>
            </a:xfrm>
          </p:grpSpPr>
          <p:cxnSp>
            <p:nvCxnSpPr>
              <p:cNvPr id="16" name="Straight Connector 1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0" name="Straight Connector 49"/>
          <p:cNvCxnSpPr/>
          <p:nvPr/>
        </p:nvCxnSpPr>
        <p:spPr>
          <a:xfrm flipH="1" flipV="1">
            <a:off x="2121752" y="3069543"/>
            <a:ext cx="0" cy="640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341294" y="238004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121752" y="2285081"/>
            <a:ext cx="0" cy="784462"/>
          </a:xfrm>
          <a:prstGeom prst="straightConnector1">
            <a:avLst/>
          </a:prstGeom>
          <a:ln w="53975">
            <a:solidFill>
              <a:srgbClr val="FF0000"/>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9344046" y="3078259"/>
            <a:ext cx="0" cy="218819"/>
          </a:xfrm>
          <a:prstGeom prst="straightConnector1">
            <a:avLst/>
          </a:prstGeom>
          <a:ln w="31750">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113035" y="2293797"/>
            <a:ext cx="7231433" cy="1003281"/>
            <a:chOff x="2758947" y="2293797"/>
            <a:chExt cx="7231433" cy="1003281"/>
          </a:xfrm>
        </p:grpSpPr>
        <p:cxnSp>
          <p:nvCxnSpPr>
            <p:cNvPr id="23" name="Straight Connector 22"/>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9" name="Isosceles Triangle 28"/>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7777725" y="1613117"/>
            <a:ext cx="1752716" cy="1199242"/>
            <a:chOff x="8423637" y="1613117"/>
            <a:chExt cx="1752716" cy="1199242"/>
          </a:xfrm>
        </p:grpSpPr>
        <p:sp>
          <p:nvSpPr>
            <p:cNvPr id="32" name="Rectangle 31"/>
            <p:cNvSpPr/>
            <p:nvPr/>
          </p:nvSpPr>
          <p:spPr>
            <a:xfrm>
              <a:off x="8694969" y="1613117"/>
              <a:ext cx="1481384" cy="307777"/>
            </a:xfrm>
            <a:prstGeom prst="rect">
              <a:avLst/>
            </a:prstGeom>
          </p:spPr>
          <p:txBody>
            <a:bodyPr wrap="square">
              <a:spAutoFit/>
            </a:bodyPr>
            <a:lstStyle/>
            <a:p>
              <a:r>
                <a:rPr lang="en-US" sz="1400">
                  <a:solidFill>
                    <a:srgbClr val="17B2B6"/>
                  </a:solidFill>
                  <a:latin typeface="Euclid" panose="02020503060505020303" pitchFamily="18" charset="0"/>
                  <a:ea typeface="Segoe UI Symbol" pitchFamily="34" charset="0"/>
                </a:rPr>
                <a:t>Aperture (stop)</a:t>
              </a:r>
              <a:endParaRPr lang="en-US" sz="1400" dirty="0">
                <a:solidFill>
                  <a:srgbClr val="17B2B6"/>
                </a:solidFill>
                <a:latin typeface="Euclid" panose="02020503060505020303" pitchFamily="18" charset="0"/>
                <a:ea typeface="Segoe UI Symbol" pitchFamily="34" charset="0"/>
              </a:endParaRPr>
            </a:p>
          </p:txBody>
        </p:sp>
        <p:sp>
          <p:nvSpPr>
            <p:cNvPr id="33" name="Arc 32"/>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p:cNvGrpSpPr/>
          <p:nvPr/>
        </p:nvGrpSpPr>
        <p:grpSpPr>
          <a:xfrm>
            <a:off x="9333783" y="1664214"/>
            <a:ext cx="1410373" cy="1199242"/>
            <a:chOff x="8423637" y="1613117"/>
            <a:chExt cx="1410373" cy="1199242"/>
          </a:xfrm>
        </p:grpSpPr>
        <p:sp>
          <p:nvSpPr>
            <p:cNvPr id="36" name="Rectangle 35"/>
            <p:cNvSpPr/>
            <p:nvPr/>
          </p:nvSpPr>
          <p:spPr>
            <a:xfrm>
              <a:off x="8694969" y="1613117"/>
              <a:ext cx="1139041" cy="307777"/>
            </a:xfrm>
            <a:prstGeom prst="rect">
              <a:avLst/>
            </a:prstGeom>
          </p:spPr>
          <p:txBody>
            <a:bodyPr wrap="square">
              <a:spAutoFit/>
            </a:bodyPr>
            <a:lstStyle/>
            <a:p>
              <a:r>
                <a:rPr lang="en-US" sz="1400" dirty="0">
                  <a:solidFill>
                    <a:schemeClr val="tx1">
                      <a:lumMod val="85000"/>
                      <a:lumOff val="15000"/>
                    </a:schemeClr>
                  </a:solidFill>
                  <a:latin typeface="Euclid" panose="02020503060505020303" pitchFamily="18" charset="0"/>
                  <a:ea typeface="Segoe UI Symbol" pitchFamily="34"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8" name="Rectangle 37"/>
              <p:cNvSpPr/>
              <p:nvPr/>
            </p:nvSpPr>
            <p:spPr>
              <a:xfrm>
                <a:off x="1948217" y="1937628"/>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p:sp>
            <p:nvSpPr>
              <p:cNvPr id="38" name="Rectangle 37"/>
              <p:cNvSpPr>
                <a:spLocks noRot="1" noChangeAspect="1" noMove="1" noResize="1" noEditPoints="1" noAdjustHandles="1" noChangeArrowheads="1" noChangeShapeType="1" noTextEdit="1"/>
              </p:cNvSpPr>
              <p:nvPr/>
            </p:nvSpPr>
            <p:spPr>
              <a:xfrm>
                <a:off x="1948217" y="1937628"/>
                <a:ext cx="329633" cy="357650"/>
              </a:xfrm>
              <a:prstGeom prst="rect">
                <a:avLst/>
              </a:prstGeom>
              <a:blipFill>
                <a:blip r:embed="rId3"/>
                <a:stretch>
                  <a:fillRect/>
                </a:stretch>
              </a:blipFill>
            </p:spPr>
            <p:txBody>
              <a:bodyPr/>
              <a:lstStyle/>
              <a:p>
                <a:r>
                  <a:rPr lang="en-US">
                    <a:noFill/>
                  </a:rPr>
                  <a:t> </a:t>
                </a:r>
              </a:p>
            </p:txBody>
          </p:sp>
        </mc:Fallback>
      </mc:AlternateContent>
      <p:sp>
        <p:nvSpPr>
          <p:cNvPr id="39" name="TextBox 38"/>
          <p:cNvSpPr txBox="1"/>
          <p:nvPr/>
        </p:nvSpPr>
        <p:spPr>
          <a:xfrm>
            <a:off x="3705779" y="2795437"/>
            <a:ext cx="1048685"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Optical axis</a:t>
            </a:r>
          </a:p>
        </p:txBody>
      </p:sp>
      <p:sp>
        <p:nvSpPr>
          <p:cNvPr id="40" name="TextBox 39"/>
          <p:cNvSpPr txBox="1"/>
          <p:nvPr/>
        </p:nvSpPr>
        <p:spPr>
          <a:xfrm>
            <a:off x="1407727" y="1984540"/>
            <a:ext cx="663964"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9376219" y="3272450"/>
            <a:ext cx="633507"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mc:AlternateContent xmlns:mc="http://schemas.openxmlformats.org/markup-compatibility/2006">
        <mc:Choice xmlns:a14="http://schemas.microsoft.com/office/drawing/2010/main" Requires="a14">
          <p:sp>
            <p:nvSpPr>
              <p:cNvPr id="42" name="Rectangle 41"/>
              <p:cNvSpPr/>
              <p:nvPr/>
            </p:nvSpPr>
            <p:spPr>
              <a:xfrm>
                <a:off x="9867543" y="3207853"/>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p:sp>
            <p:nvSpPr>
              <p:cNvPr id="42" name="Rectangle 41"/>
              <p:cNvSpPr>
                <a:spLocks noRot="1" noChangeAspect="1" noMove="1" noResize="1" noEditPoints="1" noAdjustHandles="1" noChangeArrowheads="1" noChangeShapeType="1" noTextEdit="1"/>
              </p:cNvSpPr>
              <p:nvPr/>
            </p:nvSpPr>
            <p:spPr>
              <a:xfrm>
                <a:off x="9867543" y="3207853"/>
                <a:ext cx="335594" cy="357650"/>
              </a:xfrm>
              <a:prstGeom prst="rect">
                <a:avLst/>
              </a:prstGeom>
              <a:blipFill>
                <a:blip r:embed="rId4"/>
                <a:stretch>
                  <a:fillRect t="-1695" r="-30909"/>
                </a:stretch>
              </a:blipFill>
            </p:spPr>
            <p:txBody>
              <a:bodyPr/>
              <a:lstStyle/>
              <a:p>
                <a:r>
                  <a:rPr lang="en-US">
                    <a:noFill/>
                  </a:rPr>
                  <a:t> </a:t>
                </a:r>
              </a:p>
            </p:txBody>
          </p:sp>
        </mc:Fallback>
      </mc:AlternateContent>
      <p:grpSp>
        <p:nvGrpSpPr>
          <p:cNvPr id="43" name="Group 42"/>
          <p:cNvGrpSpPr/>
          <p:nvPr/>
        </p:nvGrpSpPr>
        <p:grpSpPr>
          <a:xfrm>
            <a:off x="4400649" y="1908385"/>
            <a:ext cx="1410373" cy="1199242"/>
            <a:chOff x="8423637" y="1613117"/>
            <a:chExt cx="1410373" cy="1199242"/>
          </a:xfrm>
        </p:grpSpPr>
        <p:sp>
          <p:nvSpPr>
            <p:cNvPr id="44" name="Rectangle 43"/>
            <p:cNvSpPr/>
            <p:nvPr/>
          </p:nvSpPr>
          <p:spPr>
            <a:xfrm>
              <a:off x="8694969" y="1613117"/>
              <a:ext cx="1139041" cy="307777"/>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Chief ray</a:t>
              </a: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 name="Group 1"/>
          <p:cNvGrpSpPr/>
          <p:nvPr/>
        </p:nvGrpSpPr>
        <p:grpSpPr>
          <a:xfrm flipH="1">
            <a:off x="7800618" y="2985230"/>
            <a:ext cx="2017960" cy="2520295"/>
            <a:chOff x="5731346" y="2728661"/>
            <a:chExt cx="2017960" cy="2520295"/>
          </a:xfrm>
        </p:grpSpPr>
        <p:pic>
          <p:nvPicPr>
            <p:cNvPr id="47" name="Picture 46"/>
            <p:cNvPicPr>
              <a:picLocks noChangeAspect="1"/>
            </p:cNvPicPr>
            <p:nvPr/>
          </p:nvPicPr>
          <p:blipFill rotWithShape="1">
            <a:blip r:embed="rId5" cstate="hqprint">
              <a:extLst>
                <a:ext uri="{28A0092B-C50C-407E-A947-70E740481C1C}">
                  <a14:useLocalDpi xmlns:a14="http://schemas.microsoft.com/office/drawing/2010/main" val="0"/>
                </a:ext>
              </a:extLst>
            </a:blip>
            <a:srcRect l="448" t="1017" r="66393" b="50007"/>
            <a:stretch/>
          </p:blipFill>
          <p:spPr>
            <a:xfrm>
              <a:off x="5731346" y="3846025"/>
              <a:ext cx="1371600" cy="1402931"/>
            </a:xfrm>
            <a:prstGeom prst="rect">
              <a:avLst/>
            </a:prstGeom>
          </p:spPr>
        </p:pic>
        <p:sp>
          <p:nvSpPr>
            <p:cNvPr id="46" name="Arc 45"/>
            <p:cNvSpPr/>
            <p:nvPr/>
          </p:nvSpPr>
          <p:spPr>
            <a:xfrm flipH="1" flipV="1">
              <a:off x="6142551" y="2728661"/>
              <a:ext cx="1606755" cy="1769892"/>
            </a:xfrm>
            <a:prstGeom prst="arc">
              <a:avLst>
                <a:gd name="adj1" fmla="val 10778362"/>
                <a:gd name="adj2" fmla="val 15497684"/>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8" name="TextBox 47"/>
              <p:cNvSpPr txBox="1"/>
              <p:nvPr/>
            </p:nvSpPr>
            <p:spPr>
              <a:xfrm>
                <a:off x="4618117" y="3286032"/>
                <a:ext cx="5495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oMath>
                  </m:oMathPara>
                </a14:m>
                <a:endParaRPr lang="en-US">
                  <a:solidFill>
                    <a:srgbClr val="3A9AFF"/>
                  </a:solidFill>
                  <a:ea typeface="Segoe UI Symbol" panose="020B0502040204020203" pitchFamily="34" charset="0"/>
                  <a:cs typeface="Times New Roman" panose="02020603050405020304" pitchFamily="18" charset="0"/>
                </a:endParaRPr>
              </a:p>
            </p:txBody>
          </p:sp>
        </mc:Choice>
        <mc:Fallback>
          <p:sp>
            <p:nvSpPr>
              <p:cNvPr id="48" name="TextBox 47"/>
              <p:cNvSpPr txBox="1">
                <a:spLocks noRot="1" noChangeAspect="1" noMove="1" noResize="1" noEditPoints="1" noAdjustHandles="1" noChangeArrowheads="1" noChangeShapeType="1" noTextEdit="1"/>
              </p:cNvSpPr>
              <p:nvPr/>
            </p:nvSpPr>
            <p:spPr>
              <a:xfrm>
                <a:off x="4618117" y="3286032"/>
                <a:ext cx="54957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p:cNvSpPr txBox="1"/>
              <p:nvPr/>
            </p:nvSpPr>
            <p:spPr>
              <a:xfrm>
                <a:off x="8405741" y="3286032"/>
                <a:ext cx="3693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oMath>
                  </m:oMathPara>
                </a14:m>
                <a:endParaRPr lang="en-US">
                  <a:solidFill>
                    <a:srgbClr val="00B050"/>
                  </a:solidFill>
                  <a:ea typeface="Segoe UI Symbol" panose="020B0502040204020203" pitchFamily="34" charset="0"/>
                  <a:cs typeface="Times New Roman" panose="02020603050405020304" pitchFamily="18" charset="0"/>
                </a:endParaRPr>
              </a:p>
            </p:txBody>
          </p:sp>
        </mc:Choice>
        <mc:Fallback>
          <p:sp>
            <p:nvSpPr>
              <p:cNvPr id="49" name="TextBox 48"/>
              <p:cNvSpPr txBox="1">
                <a:spLocks noRot="1" noChangeAspect="1" noMove="1" noResize="1" noEditPoints="1" noAdjustHandles="1" noChangeArrowheads="1" noChangeShapeType="1" noTextEdit="1"/>
              </p:cNvSpPr>
              <p:nvPr/>
            </p:nvSpPr>
            <p:spPr>
              <a:xfrm>
                <a:off x="8405741" y="3286032"/>
                <a:ext cx="369332" cy="369332"/>
              </a:xfrm>
              <a:prstGeom prst="rect">
                <a:avLst/>
              </a:prstGeom>
              <a:blipFill>
                <a:blip r:embed="rId7"/>
                <a:stretch>
                  <a:fillRect/>
                </a:stretch>
              </a:blipFill>
            </p:spPr>
            <p:txBody>
              <a:bodyPr/>
              <a:lstStyle/>
              <a:p>
                <a:r>
                  <a:rPr lang="en-US">
                    <a:noFill/>
                  </a:rPr>
                  <a:t> </a:t>
                </a:r>
              </a:p>
            </p:txBody>
          </p:sp>
        </mc:Fallback>
      </mc:AlternateContent>
      <p:grpSp>
        <p:nvGrpSpPr>
          <p:cNvPr id="9" name="Group 8"/>
          <p:cNvGrpSpPr/>
          <p:nvPr/>
        </p:nvGrpSpPr>
        <p:grpSpPr>
          <a:xfrm>
            <a:off x="1774261" y="2289023"/>
            <a:ext cx="182880" cy="786439"/>
            <a:chOff x="1744765" y="2289023"/>
            <a:chExt cx="182880" cy="786439"/>
          </a:xfrm>
        </p:grpSpPr>
        <p:cxnSp>
          <p:nvCxnSpPr>
            <p:cNvPr id="52" name="Straight Arrow Connector 51"/>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1744765" y="2293797"/>
              <a:ext cx="182880" cy="0"/>
            </a:xfrm>
            <a:prstGeom prst="line">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744765" y="3075462"/>
              <a:ext cx="182880" cy="0"/>
            </a:xfrm>
            <a:prstGeom prst="line">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7" name="TextBox 56"/>
              <p:cNvSpPr txBox="1"/>
              <p:nvPr/>
            </p:nvSpPr>
            <p:spPr>
              <a:xfrm>
                <a:off x="1499531" y="2440223"/>
                <a:ext cx="459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oMath>
                  </m:oMathPara>
                </a14:m>
                <a:endParaRPr lang="en-US">
                  <a:solidFill>
                    <a:srgbClr val="3A9AFF"/>
                  </a:solidFill>
                  <a:ea typeface="Segoe UI Symbol" panose="020B0502040204020203" pitchFamily="34" charset="0"/>
                  <a:cs typeface="Times New Roman" panose="02020603050405020304" pitchFamily="18" charset="0"/>
                </a:endParaRPr>
              </a:p>
            </p:txBody>
          </p:sp>
        </mc:Choice>
        <mc:Fallback>
          <p:sp>
            <p:nvSpPr>
              <p:cNvPr id="57" name="TextBox 56"/>
              <p:cNvSpPr txBox="1">
                <a:spLocks noRot="1" noChangeAspect="1" noMove="1" noResize="1" noEditPoints="1" noAdjustHandles="1" noChangeArrowheads="1" noChangeShapeType="1" noTextEdit="1"/>
              </p:cNvSpPr>
              <p:nvPr/>
            </p:nvSpPr>
            <p:spPr>
              <a:xfrm>
                <a:off x="1499531" y="2440223"/>
                <a:ext cx="459806"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p:cNvSpPr txBox="1"/>
              <p:nvPr/>
            </p:nvSpPr>
            <p:spPr>
              <a:xfrm>
                <a:off x="9590273" y="3002248"/>
                <a:ext cx="4404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oMath>
                  </m:oMathPara>
                </a14:m>
                <a:endParaRPr lang="en-US">
                  <a:solidFill>
                    <a:srgbClr val="00B050"/>
                  </a:solidFill>
                  <a:ea typeface="Segoe UI Symbol" panose="020B0502040204020203" pitchFamily="34" charset="0"/>
                  <a:cs typeface="Times New Roman" panose="02020603050405020304" pitchFamily="18" charset="0"/>
                </a:endParaRPr>
              </a:p>
            </p:txBody>
          </p:sp>
        </mc:Choice>
        <mc:Fallback>
          <p:sp>
            <p:nvSpPr>
              <p:cNvPr id="58" name="TextBox 57"/>
              <p:cNvSpPr txBox="1">
                <a:spLocks noRot="1" noChangeAspect="1" noMove="1" noResize="1" noEditPoints="1" noAdjustHandles="1" noChangeArrowheads="1" noChangeShapeType="1" noTextEdit="1"/>
              </p:cNvSpPr>
              <p:nvPr/>
            </p:nvSpPr>
            <p:spPr>
              <a:xfrm>
                <a:off x="9590273" y="3002248"/>
                <a:ext cx="440441" cy="369332"/>
              </a:xfrm>
              <a:prstGeom prst="rect">
                <a:avLst/>
              </a:prstGeom>
              <a:blipFill>
                <a:blip r:embed="rId9"/>
                <a:stretch>
                  <a:fillRect b="-6557"/>
                </a:stretch>
              </a:blipFill>
            </p:spPr>
            <p:txBody>
              <a:bodyPr/>
              <a:lstStyle/>
              <a:p>
                <a:r>
                  <a:rPr lang="en-US">
                    <a:noFill/>
                  </a:rPr>
                  <a:t> </a:t>
                </a:r>
              </a:p>
            </p:txBody>
          </p:sp>
        </mc:Fallback>
      </mc:AlternateContent>
      <p:grpSp>
        <p:nvGrpSpPr>
          <p:cNvPr id="59" name="Group 58"/>
          <p:cNvGrpSpPr/>
          <p:nvPr/>
        </p:nvGrpSpPr>
        <p:grpSpPr>
          <a:xfrm>
            <a:off x="9530441" y="3077194"/>
            <a:ext cx="182880" cy="219456"/>
            <a:chOff x="1744765" y="2289023"/>
            <a:chExt cx="182880" cy="786439"/>
          </a:xfrm>
        </p:grpSpPr>
        <p:cxnSp>
          <p:nvCxnSpPr>
            <p:cNvPr id="60" name="Straight Arrow Connector 59"/>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1744765" y="2293797"/>
              <a:ext cx="182880" cy="0"/>
            </a:xfrm>
            <a:prstGeom prst="line">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744765" y="3075462"/>
              <a:ext cx="182880" cy="0"/>
            </a:xfrm>
            <a:prstGeom prst="line">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5400000">
            <a:off x="4861991" y="756991"/>
            <a:ext cx="182880" cy="5660136"/>
            <a:chOff x="1744765" y="2289023"/>
            <a:chExt cx="182880" cy="786439"/>
          </a:xfrm>
        </p:grpSpPr>
        <p:cxnSp>
          <p:nvCxnSpPr>
            <p:cNvPr id="64" name="Straight Arrow Connector 63"/>
            <p:cNvCxnSpPr/>
            <p:nvPr/>
          </p:nvCxnSpPr>
          <p:spPr>
            <a:xfrm rot="5400000" flipV="1">
              <a:off x="1443013" y="2682215"/>
              <a:ext cx="786384" cy="0"/>
            </a:xfrm>
            <a:prstGeom prst="straightConnector1">
              <a:avLst/>
            </a:prstGeom>
            <a:ln w="12700">
              <a:solidFill>
                <a:schemeClr val="bg1">
                  <a:lumMod val="6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1744765" y="3075462"/>
              <a:ext cx="182880" cy="0"/>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p:cNvCxnSpPr/>
          <p:nvPr/>
        </p:nvCxnSpPr>
        <p:spPr>
          <a:xfrm rot="10800000" flipV="1">
            <a:off x="7777547" y="3593461"/>
            <a:ext cx="1554371" cy="0"/>
          </a:xfrm>
          <a:prstGeom prst="straightConnector1">
            <a:avLst/>
          </a:prstGeom>
          <a:ln w="12700">
            <a:solidFill>
              <a:schemeClr val="bg1">
                <a:lumMod val="6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grpSp>
        <p:nvGrpSpPr>
          <p:cNvPr id="18" name="Group 17"/>
          <p:cNvGrpSpPr/>
          <p:nvPr/>
        </p:nvGrpSpPr>
        <p:grpSpPr>
          <a:xfrm>
            <a:off x="2182600" y="5558577"/>
            <a:ext cx="7229203" cy="672556"/>
            <a:chOff x="2121752" y="5828140"/>
            <a:chExt cx="7229203" cy="672556"/>
          </a:xfrm>
        </p:grpSpPr>
        <mc:AlternateContent xmlns:mc="http://schemas.openxmlformats.org/markup-compatibility/2006">
          <mc:Choice xmlns:a14="http://schemas.microsoft.com/office/drawing/2010/main" Requires="a14">
            <p:sp>
              <p:nvSpPr>
                <p:cNvPr id="10" name="Rectangle 9"/>
                <p:cNvSpPr/>
                <p:nvPr/>
              </p:nvSpPr>
              <p:spPr>
                <a:xfrm>
                  <a:off x="4542074" y="5828140"/>
                  <a:ext cx="4808881" cy="67255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𝑚</m:t>
                            </m:r>
                          </m:e>
                          <m:sub>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𝑡</m:t>
                            </m:r>
                          </m:sub>
                        </m:sSub>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transverse</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 </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magnification</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sSub>
                              <m:sSubPr>
                                <m:ctrlPr>
                                  <a:rPr lang="en-US" sz="200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i="1">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num>
                          <m:den>
                            <m:sSub>
                              <m:sSubPr>
                                <m:ctrlP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den>
                        </m:f>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num>
                          <m:den>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 </m:t>
                            </m:r>
                          </m:den>
                        </m:f>
                      </m:oMath>
                    </m:oMathPara>
                  </a14:m>
                  <a:endParaRPr lang="en-US" sz="2000"/>
                </a:p>
              </p:txBody>
            </p:sp>
          </mc:Choice>
          <mc:Fallback>
            <p:sp>
              <p:nvSpPr>
                <p:cNvPr id="10" name="Rectangle 9"/>
                <p:cNvSpPr>
                  <a:spLocks noRot="1" noChangeAspect="1" noMove="1" noResize="1" noEditPoints="1" noAdjustHandles="1" noChangeArrowheads="1" noChangeShapeType="1" noTextEdit="1"/>
                </p:cNvSpPr>
                <p:nvPr/>
              </p:nvSpPr>
              <p:spPr>
                <a:xfrm>
                  <a:off x="4542074" y="5828140"/>
                  <a:ext cx="4808881" cy="672556"/>
                </a:xfrm>
                <a:prstGeom prst="rect">
                  <a:avLst/>
                </a:prstGeom>
                <a:blipFill>
                  <a:blip r:embed="rId10"/>
                  <a:stretch>
                    <a:fillRect/>
                  </a:stretch>
                </a:blipFill>
              </p:spPr>
              <p:txBody>
                <a:bodyPr/>
                <a:lstStyle/>
                <a:p>
                  <a:r>
                    <a:rPr lang="en-US">
                      <a:noFill/>
                    </a:rPr>
                    <a:t> </a:t>
                  </a:r>
                </a:p>
              </p:txBody>
            </p:sp>
          </mc:Fallback>
        </mc:AlternateContent>
        <p:sp>
          <p:nvSpPr>
            <p:cNvPr id="12" name="TextBox 11"/>
            <p:cNvSpPr txBox="1"/>
            <p:nvPr/>
          </p:nvSpPr>
          <p:spPr>
            <a:xfrm>
              <a:off x="2121752" y="5943223"/>
              <a:ext cx="2634054" cy="400110"/>
            </a:xfrm>
            <a:prstGeom prst="rect">
              <a:avLst/>
            </a:prstGeom>
            <a:noFill/>
          </p:spPr>
          <p:txBody>
            <a:bodyPr wrap="none" rtlCol="0">
              <a:spAutoFit/>
            </a:bodyPr>
            <a:lstStyle/>
            <a:p>
              <a:r>
                <a:rPr lang="en-US" sz="2000">
                  <a:solidFill>
                    <a:schemeClr val="tx1">
                      <a:lumMod val="85000"/>
                      <a:lumOff val="15000"/>
                    </a:schemeClr>
                  </a:solidFill>
                </a:rPr>
                <a:t>Use of similar triangles:</a:t>
              </a:r>
              <a:endParaRPr lang="en-US" sz="2000">
                <a:solidFill>
                  <a:schemeClr val="tx1">
                    <a:lumMod val="85000"/>
                    <a:lumOff val="15000"/>
                  </a:schemeClr>
                </a:solidFill>
              </a:endParaRPr>
            </a:p>
          </p:txBody>
        </p:sp>
      </p:grpSp>
    </p:spTree>
    <p:extLst>
      <p:ext uri="{BB962C8B-B14F-4D97-AF65-F5344CB8AC3E}">
        <p14:creationId xmlns:p14="http://schemas.microsoft.com/office/powerpoint/2010/main" val="1025578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03510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Center of perspective: the chief </a:t>
            </a:r>
            <a:r>
              <a:rPr lang="en-US" sz="2600" b="1" dirty="0">
                <a:solidFill>
                  <a:srgbClr val="FF3F7A"/>
                </a:solidFill>
                <a:latin typeface="Euclid" panose="02020503060505020303" pitchFamily="18" charset="0"/>
              </a:rPr>
              <a:t>rays from the object </a:t>
            </a:r>
            <a:r>
              <a:rPr lang="en-US" sz="2600" b="1">
                <a:solidFill>
                  <a:srgbClr val="FF3F7A"/>
                </a:solidFill>
                <a:latin typeface="Euclid" panose="02020503060505020303" pitchFamily="18" charset="0"/>
              </a:rPr>
              <a:t>space converge at the center of the aperture </a:t>
            </a:r>
            <a:endParaRPr lang="en-US" sz="2600" b="1" dirty="0">
              <a:solidFill>
                <a:srgbClr val="FF3F7A"/>
              </a:solidFill>
              <a:latin typeface="Euclid" panose="02020503060505020303" pitchFamily="18" charset="0"/>
            </a:endParaRPr>
          </a:p>
        </p:txBody>
      </p:sp>
      <p:grpSp>
        <p:nvGrpSpPr>
          <p:cNvPr id="50" name="Aperture shifted down"/>
          <p:cNvGrpSpPr/>
          <p:nvPr/>
        </p:nvGrpSpPr>
        <p:grpSpPr>
          <a:xfrm>
            <a:off x="938992" y="1156285"/>
            <a:ext cx="9351483" cy="5428246"/>
            <a:chOff x="938992" y="1156285"/>
            <a:chExt cx="9351483" cy="5428246"/>
          </a:xfrm>
        </p:grpSpPr>
        <p:cxnSp>
          <p:nvCxnSpPr>
            <p:cNvPr id="23" name="Straight Connector 22"/>
            <p:cNvCxnSpPr>
              <a:cxnSpLocks noChangeAspect="1"/>
            </p:cNvCxnSpPr>
            <p:nvPr/>
          </p:nvCxnSpPr>
          <p:spPr>
            <a:xfrm>
              <a:off x="1659354" y="1801627"/>
              <a:ext cx="2422109" cy="33604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324044" y="3876847"/>
              <a:ext cx="1827390" cy="1199242"/>
              <a:chOff x="8423637" y="1613117"/>
              <a:chExt cx="1827390" cy="1199242"/>
            </a:xfrm>
          </p:grpSpPr>
          <p:sp>
            <p:nvSpPr>
              <p:cNvPr id="32" name="Rectangle 31"/>
              <p:cNvSpPr/>
              <p:nvPr/>
            </p:nvSpPr>
            <p:spPr>
              <a:xfrm>
                <a:off x="8694969" y="1613117"/>
                <a:ext cx="1556058" cy="307777"/>
              </a:xfrm>
              <a:prstGeom prst="rect">
                <a:avLst/>
              </a:prstGeom>
            </p:spPr>
            <p:txBody>
              <a:bodyPr wrap="square">
                <a:spAutoFit/>
              </a:bodyPr>
              <a:lstStyle/>
              <a:p>
                <a:r>
                  <a:rPr lang="en-US" sz="1400">
                    <a:solidFill>
                      <a:srgbClr val="17B2B6"/>
                    </a:solidFill>
                    <a:latin typeface="Euclid" panose="02020503060505020303" pitchFamily="18" charset="0"/>
                    <a:ea typeface="Segoe UI Symbol" pitchFamily="34" charset="0"/>
                  </a:rPr>
                  <a:t>Aperture (stop)</a:t>
                </a:r>
                <a:endParaRPr lang="en-US" sz="1400" dirty="0">
                  <a:solidFill>
                    <a:srgbClr val="17B2B6"/>
                  </a:solidFill>
                  <a:latin typeface="Euclid" panose="02020503060505020303" pitchFamily="18" charset="0"/>
                  <a:ea typeface="Segoe UI Symbol" pitchFamily="34" charset="0"/>
                </a:endParaRPr>
              </a:p>
            </p:txBody>
          </p:sp>
          <p:sp>
            <p:nvSpPr>
              <p:cNvPr id="33" name="Arc 32"/>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p:cNvGrpSpPr/>
            <p:nvPr/>
          </p:nvGrpSpPr>
          <p:grpSpPr>
            <a:xfrm>
              <a:off x="8880102" y="4486744"/>
              <a:ext cx="1410373" cy="1199242"/>
              <a:chOff x="8423637" y="1613117"/>
              <a:chExt cx="1410373" cy="1199242"/>
            </a:xfrm>
          </p:grpSpPr>
          <p:sp>
            <p:nvSpPr>
              <p:cNvPr id="36" name="Rectangle 35"/>
              <p:cNvSpPr/>
              <p:nvPr/>
            </p:nvSpPr>
            <p:spPr>
              <a:xfrm>
                <a:off x="8694969" y="1613117"/>
                <a:ext cx="1139041" cy="307777"/>
              </a:xfrm>
              <a:prstGeom prst="rect">
                <a:avLst/>
              </a:prstGeom>
            </p:spPr>
            <p:txBody>
              <a:bodyPr wrap="square">
                <a:spAutoFit/>
              </a:bodyPr>
              <a:lstStyle/>
              <a:p>
                <a:r>
                  <a:rPr lang="en-US" sz="1400" dirty="0">
                    <a:solidFill>
                      <a:schemeClr val="tx1">
                        <a:lumMod val="85000"/>
                        <a:lumOff val="15000"/>
                      </a:schemeClr>
                    </a:solidFill>
                    <a:latin typeface="Euclid" panose="02020503060505020303" pitchFamily="18" charset="0"/>
                    <a:ea typeface="Segoe UI Symbol" pitchFamily="34"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0" name="TextBox 39"/>
            <p:cNvSpPr txBox="1"/>
            <p:nvPr/>
          </p:nvSpPr>
          <p:spPr>
            <a:xfrm>
              <a:off x="938992" y="2423484"/>
              <a:ext cx="663964"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8902613" y="5852484"/>
              <a:ext cx="633507"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43" name="Group 42"/>
            <p:cNvGrpSpPr/>
            <p:nvPr/>
          </p:nvGrpSpPr>
          <p:grpSpPr>
            <a:xfrm>
              <a:off x="4816518" y="3018916"/>
              <a:ext cx="1410373" cy="1199242"/>
              <a:chOff x="8423637" y="1613117"/>
              <a:chExt cx="1410373" cy="1199242"/>
            </a:xfrm>
          </p:grpSpPr>
          <p:sp>
            <p:nvSpPr>
              <p:cNvPr id="44" name="Rectangle 43"/>
              <p:cNvSpPr/>
              <p:nvPr/>
            </p:nvSpPr>
            <p:spPr>
              <a:xfrm>
                <a:off x="8694969" y="1613117"/>
                <a:ext cx="1139041" cy="307777"/>
              </a:xfrm>
              <a:prstGeom prst="rect">
                <a:avLst/>
              </a:prstGeom>
            </p:spPr>
            <p:txBody>
              <a:bodyPr wrap="square">
                <a:spAutoFit/>
              </a:bodyPr>
              <a:lstStyle/>
              <a:p>
                <a:r>
                  <a:rPr lang="en-US" sz="1400">
                    <a:solidFill>
                      <a:srgbClr val="17B2B6"/>
                    </a:solidFill>
                    <a:latin typeface="Euclid" panose="02020503060505020303" pitchFamily="18" charset="0"/>
                    <a:ea typeface="Segoe UI Symbol" pitchFamily="34" charset="0"/>
                  </a:rPr>
                  <a:t>Chief rays</a:t>
                </a:r>
                <a:endParaRPr lang="en-US" sz="1400" dirty="0">
                  <a:solidFill>
                    <a:srgbClr val="17B2B6"/>
                  </a:solidFill>
                  <a:latin typeface="Euclid" panose="02020503060505020303" pitchFamily="18" charset="0"/>
                  <a:ea typeface="Segoe UI Symbol" pitchFamily="34" charset="0"/>
                </a:endParaRP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70" name="Straight Connector 69"/>
            <p:cNvCxnSpPr>
              <a:cxnSpLocks noChangeAspect="1"/>
            </p:cNvCxnSpPr>
            <p:nvPr/>
          </p:nvCxnSpPr>
          <p:spPr>
            <a:xfrm>
              <a:off x="1686269" y="2212930"/>
              <a:ext cx="2437436" cy="16120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66058" y="2585023"/>
              <a:ext cx="2468880" cy="0"/>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noChangeAspect="1"/>
            </p:cNvCxnSpPr>
            <p:nvPr/>
          </p:nvCxnSpPr>
          <p:spPr>
            <a:xfrm flipV="1">
              <a:off x="1686269" y="2802731"/>
              <a:ext cx="2421516" cy="1601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noChangeAspect="1"/>
            </p:cNvCxnSpPr>
            <p:nvPr/>
          </p:nvCxnSpPr>
          <p:spPr>
            <a:xfrm flipV="1">
              <a:off x="1655968" y="3042354"/>
              <a:ext cx="2425495" cy="33651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7254374" y="4591290"/>
              <a:ext cx="183041" cy="1396424"/>
              <a:chOff x="4940300" y="2271971"/>
              <a:chExt cx="133350" cy="1017329"/>
            </a:xfrm>
          </p:grpSpPr>
          <p:grpSp>
            <p:nvGrpSpPr>
              <p:cNvPr id="87" name="Group 86"/>
              <p:cNvGrpSpPr/>
              <p:nvPr/>
            </p:nvGrpSpPr>
            <p:grpSpPr>
              <a:xfrm>
                <a:off x="4940300" y="2271971"/>
                <a:ext cx="133350" cy="439479"/>
                <a:chOff x="4946650" y="1840171"/>
                <a:chExt cx="133350" cy="439479"/>
              </a:xfrm>
            </p:grpSpPr>
            <p:cxnSp>
              <p:nvCxnSpPr>
                <p:cNvPr id="91" name="Straight Connector 9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flipV="1">
                <a:off x="4940300" y="2849821"/>
                <a:ext cx="133350" cy="439479"/>
                <a:chOff x="4946650" y="1840171"/>
                <a:chExt cx="133350" cy="439479"/>
              </a:xfrm>
            </p:grpSpPr>
            <p:cxnSp>
              <p:nvCxnSpPr>
                <p:cNvPr id="89" name="Straight Connector 8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1" name="Straight Connector 50"/>
            <p:cNvCxnSpPr>
              <a:cxnSpLocks noChangeAspect="1"/>
            </p:cNvCxnSpPr>
            <p:nvPr/>
          </p:nvCxnSpPr>
          <p:spPr>
            <a:xfrm>
              <a:off x="1655968" y="1801627"/>
              <a:ext cx="7231222" cy="441131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87190" y="5188107"/>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noChangeAspect="1"/>
            </p:cNvCxnSpPr>
            <p:nvPr/>
          </p:nvCxnSpPr>
          <p:spPr>
            <a:xfrm>
              <a:off x="1676789" y="2223913"/>
              <a:ext cx="7219073" cy="389118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noChangeAspect="1"/>
            </p:cNvCxnSpPr>
            <p:nvPr/>
          </p:nvCxnSpPr>
          <p:spPr>
            <a:xfrm>
              <a:off x="1666058" y="2589154"/>
              <a:ext cx="7229804" cy="341697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noChangeAspect="1"/>
            </p:cNvCxnSpPr>
            <p:nvPr/>
          </p:nvCxnSpPr>
          <p:spPr>
            <a:xfrm>
              <a:off x="1666058" y="2970558"/>
              <a:ext cx="7229804" cy="293973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noChangeAspect="1"/>
            </p:cNvCxnSpPr>
            <p:nvPr/>
          </p:nvCxnSpPr>
          <p:spPr>
            <a:xfrm>
              <a:off x="1666058" y="3365109"/>
              <a:ext cx="7214044" cy="24268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50"/>
            <p:cNvGrpSpPr/>
            <p:nvPr/>
          </p:nvGrpSpPr>
          <p:grpSpPr>
            <a:xfrm>
              <a:off x="8860376" y="5764666"/>
              <a:ext cx="54864" cy="459405"/>
              <a:chOff x="8871254" y="2344713"/>
              <a:chExt cx="54864" cy="459405"/>
            </a:xfrm>
          </p:grpSpPr>
          <p:cxnSp>
            <p:nvCxnSpPr>
              <p:cNvPr id="152" name="Straight Connector 151"/>
              <p:cNvCxnSpPr/>
              <p:nvPr/>
            </p:nvCxnSpPr>
            <p:spPr>
              <a:xfrm>
                <a:off x="8898686" y="2371286"/>
                <a:ext cx="0" cy="420624"/>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3" name="Oval 152"/>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8871254" y="2450856"/>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8871254" y="2542418"/>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8871254" y="265263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8871254" y="274925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2" name="Isosceles Triangle 161"/>
            <p:cNvSpPr>
              <a:spLocks noChangeAspect="1"/>
            </p:cNvSpPr>
            <p:nvPr/>
          </p:nvSpPr>
          <p:spPr>
            <a:xfrm rot="18145597" flipV="1">
              <a:off x="4318304" y="3402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Isosceles Triangle 162"/>
            <p:cNvSpPr>
              <a:spLocks noChangeAspect="1"/>
            </p:cNvSpPr>
            <p:nvPr/>
          </p:nvSpPr>
          <p:spPr>
            <a:xfrm rot="17781706" flipV="1">
              <a:off x="4225760" y="356916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Isosceles Triangle 163"/>
            <p:cNvSpPr>
              <a:spLocks noChangeAspect="1"/>
            </p:cNvSpPr>
            <p:nvPr/>
          </p:nvSpPr>
          <p:spPr>
            <a:xfrm rot="17696235" flipV="1">
              <a:off x="4145151" y="372802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Isosceles Triangle 164"/>
            <p:cNvSpPr>
              <a:spLocks noChangeAspect="1"/>
            </p:cNvSpPr>
            <p:nvPr/>
          </p:nvSpPr>
          <p:spPr>
            <a:xfrm rot="17634946" flipV="1">
              <a:off x="4065198" y="390897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Isosceles Triangle 165"/>
            <p:cNvSpPr>
              <a:spLocks noChangeAspect="1"/>
            </p:cNvSpPr>
            <p:nvPr/>
          </p:nvSpPr>
          <p:spPr>
            <a:xfrm rot="17395898" flipV="1">
              <a:off x="3979361" y="410731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Isosceles Triangle 170"/>
            <p:cNvSpPr>
              <a:spLocks noChangeAspect="1"/>
            </p:cNvSpPr>
            <p:nvPr/>
          </p:nvSpPr>
          <p:spPr>
            <a:xfrm rot="18145597" flipV="1">
              <a:off x="8451820" y="592344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Isosceles Triangle 171"/>
            <p:cNvSpPr>
              <a:spLocks noChangeAspect="1"/>
            </p:cNvSpPr>
            <p:nvPr/>
          </p:nvSpPr>
          <p:spPr>
            <a:xfrm rot="17781706" flipV="1">
              <a:off x="8487290" y="586202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Isosceles Triangle 172"/>
            <p:cNvSpPr>
              <a:spLocks noChangeAspect="1"/>
            </p:cNvSpPr>
            <p:nvPr/>
          </p:nvSpPr>
          <p:spPr>
            <a:xfrm rot="17696235" flipV="1">
              <a:off x="8521891" y="579986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Isosceles Triangle 173"/>
            <p:cNvSpPr>
              <a:spLocks noChangeAspect="1"/>
            </p:cNvSpPr>
            <p:nvPr/>
          </p:nvSpPr>
          <p:spPr>
            <a:xfrm rot="17634946" flipV="1">
              <a:off x="8555381" y="573103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Isosceles Triangle 174"/>
            <p:cNvSpPr>
              <a:spLocks noChangeAspect="1"/>
            </p:cNvSpPr>
            <p:nvPr/>
          </p:nvSpPr>
          <p:spPr>
            <a:xfrm rot="17395898" flipV="1">
              <a:off x="8591433" y="565636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Original position of aperture"/>
          <p:cNvGrpSpPr/>
          <p:nvPr/>
        </p:nvGrpSpPr>
        <p:grpSpPr>
          <a:xfrm>
            <a:off x="938992" y="1120947"/>
            <a:ext cx="9351483" cy="2902413"/>
            <a:chOff x="938992" y="1120947"/>
            <a:chExt cx="9351483" cy="2902413"/>
          </a:xfrm>
        </p:grpSpPr>
        <p:grpSp>
          <p:nvGrpSpPr>
            <p:cNvPr id="114" name="Group 113"/>
            <p:cNvGrpSpPr/>
            <p:nvPr/>
          </p:nvGrpSpPr>
          <p:grpSpPr>
            <a:xfrm>
              <a:off x="7239611" y="1887878"/>
              <a:ext cx="183041" cy="1396424"/>
              <a:chOff x="4940300" y="2271971"/>
              <a:chExt cx="133350" cy="1017329"/>
            </a:xfrm>
          </p:grpSpPr>
          <p:grpSp>
            <p:nvGrpSpPr>
              <p:cNvPr id="203" name="Group 202"/>
              <p:cNvGrpSpPr/>
              <p:nvPr/>
            </p:nvGrpSpPr>
            <p:grpSpPr>
              <a:xfrm>
                <a:off x="4940300" y="2271971"/>
                <a:ext cx="133350" cy="439479"/>
                <a:chOff x="4946650" y="1840171"/>
                <a:chExt cx="133350" cy="439479"/>
              </a:xfrm>
            </p:grpSpPr>
            <p:cxnSp>
              <p:nvCxnSpPr>
                <p:cNvPr id="207" name="Straight Connector 20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flipV="1">
                <a:off x="4940300" y="2849821"/>
                <a:ext cx="133350" cy="439479"/>
                <a:chOff x="4946650" y="1840171"/>
                <a:chExt cx="133350" cy="439479"/>
              </a:xfrm>
            </p:grpSpPr>
            <p:cxnSp>
              <p:nvCxnSpPr>
                <p:cNvPr id="205" name="Straight Connector 204"/>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15" name="Straight Connector 114"/>
            <p:cNvCxnSpPr>
              <a:cxnSpLocks noChangeAspect="1"/>
            </p:cNvCxnSpPr>
            <p:nvPr/>
          </p:nvCxnSpPr>
          <p:spPr>
            <a:xfrm>
              <a:off x="1655968" y="1801627"/>
              <a:ext cx="2386630" cy="145593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noChangeAspect="1"/>
            </p:cNvCxnSpPr>
            <p:nvPr/>
          </p:nvCxnSpPr>
          <p:spPr>
            <a:xfrm>
              <a:off x="1676789" y="2223913"/>
              <a:ext cx="2285611" cy="12319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noChangeAspect="1"/>
            </p:cNvCxnSpPr>
            <p:nvPr/>
          </p:nvCxnSpPr>
          <p:spPr>
            <a:xfrm>
              <a:off x="1666058" y="2589154"/>
              <a:ext cx="2197597" cy="103863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noChangeAspect="1"/>
            </p:cNvCxnSpPr>
            <p:nvPr/>
          </p:nvCxnSpPr>
          <p:spPr>
            <a:xfrm>
              <a:off x="1666058" y="2970558"/>
              <a:ext cx="2109677" cy="85782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noChangeAspect="1"/>
            </p:cNvCxnSpPr>
            <p:nvPr/>
          </p:nvCxnSpPr>
          <p:spPr>
            <a:xfrm>
              <a:off x="1666058" y="3365109"/>
              <a:ext cx="1956730" cy="65825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887613" y="188787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1659354" y="1801627"/>
              <a:ext cx="7231433" cy="1003281"/>
              <a:chOff x="2758947" y="2293797"/>
              <a:chExt cx="7231433" cy="1003281"/>
            </a:xfrm>
          </p:grpSpPr>
          <p:cxnSp>
            <p:nvCxnSpPr>
              <p:cNvPr id="200" name="Straight Connector 199"/>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01" name="Isosceles Triangle 200"/>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7324044" y="1120947"/>
              <a:ext cx="1827390" cy="1199242"/>
              <a:chOff x="8423637" y="1613117"/>
              <a:chExt cx="1827390" cy="1199242"/>
            </a:xfrm>
          </p:grpSpPr>
          <p:sp>
            <p:nvSpPr>
              <p:cNvPr id="198" name="Rectangle 197"/>
              <p:cNvSpPr/>
              <p:nvPr/>
            </p:nvSpPr>
            <p:spPr>
              <a:xfrm>
                <a:off x="8694969" y="1613117"/>
                <a:ext cx="1556058" cy="307777"/>
              </a:xfrm>
              <a:prstGeom prst="rect">
                <a:avLst/>
              </a:prstGeom>
            </p:spPr>
            <p:txBody>
              <a:bodyPr wrap="square">
                <a:spAutoFit/>
              </a:bodyPr>
              <a:lstStyle/>
              <a:p>
                <a:r>
                  <a:rPr lang="en-US" sz="1400">
                    <a:solidFill>
                      <a:srgbClr val="17B2B6"/>
                    </a:solidFill>
                    <a:latin typeface="Euclid" panose="02020503060505020303" pitchFamily="18" charset="0"/>
                    <a:ea typeface="Segoe UI Symbol" pitchFamily="34" charset="0"/>
                  </a:rPr>
                  <a:t>Aperture (stop)</a:t>
                </a:r>
                <a:endParaRPr lang="en-US" sz="1400" dirty="0">
                  <a:solidFill>
                    <a:srgbClr val="17B2B6"/>
                  </a:solidFill>
                  <a:latin typeface="Euclid" panose="02020503060505020303" pitchFamily="18" charset="0"/>
                  <a:ea typeface="Segoe UI Symbol" pitchFamily="34" charset="0"/>
                </a:endParaRPr>
              </a:p>
            </p:txBody>
          </p:sp>
          <p:sp>
            <p:nvSpPr>
              <p:cNvPr id="199" name="Arc 198"/>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Group 134"/>
            <p:cNvGrpSpPr/>
            <p:nvPr/>
          </p:nvGrpSpPr>
          <p:grpSpPr>
            <a:xfrm>
              <a:off x="8880102" y="1172044"/>
              <a:ext cx="1410373" cy="1199242"/>
              <a:chOff x="8423637" y="1613117"/>
              <a:chExt cx="1410373" cy="1199242"/>
            </a:xfrm>
          </p:grpSpPr>
          <p:sp>
            <p:nvSpPr>
              <p:cNvPr id="196" name="Rectangle 195"/>
              <p:cNvSpPr/>
              <p:nvPr/>
            </p:nvSpPr>
            <p:spPr>
              <a:xfrm>
                <a:off x="8694969" y="1613117"/>
                <a:ext cx="1139041" cy="307777"/>
              </a:xfrm>
              <a:prstGeom prst="rect">
                <a:avLst/>
              </a:prstGeom>
            </p:spPr>
            <p:txBody>
              <a:bodyPr wrap="square">
                <a:spAutoFit/>
              </a:bodyPr>
              <a:lstStyle/>
              <a:p>
                <a:r>
                  <a:rPr lang="en-US" sz="1400" dirty="0">
                    <a:solidFill>
                      <a:schemeClr val="tx1">
                        <a:lumMod val="85000"/>
                        <a:lumOff val="15000"/>
                      </a:schemeClr>
                    </a:solidFill>
                    <a:latin typeface="Euclid" panose="02020503060505020303" pitchFamily="18" charset="0"/>
                    <a:ea typeface="Segoe UI Symbol" pitchFamily="34" charset="0"/>
                  </a:rPr>
                  <a:t>Image plane</a:t>
                </a:r>
              </a:p>
            </p:txBody>
          </p:sp>
          <p:sp>
            <p:nvSpPr>
              <p:cNvPr id="197" name="Arc 19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6" name="TextBox 135"/>
            <p:cNvSpPr txBox="1"/>
            <p:nvPr/>
          </p:nvSpPr>
          <p:spPr>
            <a:xfrm>
              <a:off x="938992" y="2423484"/>
              <a:ext cx="663964"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137" name="TextBox 136"/>
            <p:cNvSpPr txBox="1"/>
            <p:nvPr/>
          </p:nvSpPr>
          <p:spPr>
            <a:xfrm>
              <a:off x="8915313" y="2423484"/>
              <a:ext cx="633507"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138" name="Group 137"/>
            <p:cNvGrpSpPr/>
            <p:nvPr/>
          </p:nvGrpSpPr>
          <p:grpSpPr>
            <a:xfrm>
              <a:off x="4816518" y="1545716"/>
              <a:ext cx="1410373" cy="1199242"/>
              <a:chOff x="8423637" y="1613117"/>
              <a:chExt cx="1410373" cy="1199242"/>
            </a:xfrm>
          </p:grpSpPr>
          <p:sp>
            <p:nvSpPr>
              <p:cNvPr id="194" name="Rectangle 193"/>
              <p:cNvSpPr/>
              <p:nvPr/>
            </p:nvSpPr>
            <p:spPr>
              <a:xfrm>
                <a:off x="8694969" y="1613117"/>
                <a:ext cx="1139041" cy="307777"/>
              </a:xfrm>
              <a:prstGeom prst="rect">
                <a:avLst/>
              </a:prstGeom>
            </p:spPr>
            <p:txBody>
              <a:bodyPr wrap="square">
                <a:spAutoFit/>
              </a:bodyPr>
              <a:lstStyle/>
              <a:p>
                <a:r>
                  <a:rPr lang="en-US" sz="1400">
                    <a:solidFill>
                      <a:srgbClr val="17B2B6"/>
                    </a:solidFill>
                    <a:latin typeface="Euclid" panose="02020503060505020303" pitchFamily="18" charset="0"/>
                    <a:ea typeface="Segoe UI Symbol" pitchFamily="34" charset="0"/>
                  </a:rPr>
                  <a:t>Chief rays</a:t>
                </a:r>
                <a:endParaRPr lang="en-US" sz="1400" dirty="0">
                  <a:solidFill>
                    <a:srgbClr val="17B2B6"/>
                  </a:solidFill>
                  <a:latin typeface="Euclid" panose="02020503060505020303" pitchFamily="18" charset="0"/>
                  <a:ea typeface="Segoe UI Symbol" pitchFamily="34" charset="0"/>
                </a:endParaRPr>
              </a:p>
            </p:txBody>
          </p:sp>
          <p:sp>
            <p:nvSpPr>
              <p:cNvPr id="195" name="Arc 19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4" name="Group 143"/>
            <p:cNvGrpSpPr/>
            <p:nvPr/>
          </p:nvGrpSpPr>
          <p:grpSpPr>
            <a:xfrm>
              <a:off x="1686269" y="2212930"/>
              <a:ext cx="7200921" cy="496853"/>
              <a:chOff x="2139950" y="2705100"/>
              <a:chExt cx="7200921" cy="496853"/>
            </a:xfrm>
          </p:grpSpPr>
          <p:cxnSp>
            <p:nvCxnSpPr>
              <p:cNvPr id="191" name="Straight Connector 190"/>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92" name="Isosceles Triangle 191"/>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Isosceles Triangle 192"/>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5" name="Straight Connector 144"/>
            <p:cNvCxnSpPr/>
            <p:nvPr/>
          </p:nvCxnSpPr>
          <p:spPr>
            <a:xfrm>
              <a:off x="1666058" y="2585023"/>
              <a:ext cx="7229804"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46" name="Isosceles Triangle 145"/>
            <p:cNvSpPr>
              <a:spLocks noChangeAspect="1"/>
            </p:cNvSpPr>
            <p:nvPr/>
          </p:nvSpPr>
          <p:spPr>
            <a:xfrm rot="5400000">
              <a:off x="3097933" y="252793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Isosceles Triangle 146"/>
            <p:cNvSpPr>
              <a:spLocks noChangeAspect="1"/>
            </p:cNvSpPr>
            <p:nvPr/>
          </p:nvSpPr>
          <p:spPr>
            <a:xfrm rot="5400000">
              <a:off x="8208481" y="252105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p:cNvGrpSpPr/>
            <p:nvPr/>
          </p:nvGrpSpPr>
          <p:grpSpPr>
            <a:xfrm flipV="1">
              <a:off x="1686269" y="2466031"/>
              <a:ext cx="7200921" cy="496853"/>
              <a:chOff x="2139950" y="2705100"/>
              <a:chExt cx="7200921" cy="496853"/>
            </a:xfrm>
          </p:grpSpPr>
          <p:cxnSp>
            <p:nvCxnSpPr>
              <p:cNvPr id="188" name="Straight Connector 187"/>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9" name="Isosceles Triangle 188"/>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Isosceles Triangle 189"/>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flipV="1">
              <a:off x="1655968" y="2375584"/>
              <a:ext cx="7231433" cy="1003281"/>
              <a:chOff x="2758947" y="2293797"/>
              <a:chExt cx="7231433" cy="1003281"/>
            </a:xfrm>
          </p:grpSpPr>
          <p:cxnSp>
            <p:nvCxnSpPr>
              <p:cNvPr id="185" name="Straight Connector 184"/>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6" name="Isosceles Triangle 185"/>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Isosceles Triangle 186"/>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0" name="Straight Connector 149"/>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p:cNvGrpSpPr/>
            <p:nvPr/>
          </p:nvGrpSpPr>
          <p:grpSpPr>
            <a:xfrm>
              <a:off x="8871254" y="2344713"/>
              <a:ext cx="54864" cy="492740"/>
              <a:chOff x="8871254" y="2344713"/>
              <a:chExt cx="54864" cy="492740"/>
            </a:xfrm>
          </p:grpSpPr>
          <p:cxnSp>
            <p:nvCxnSpPr>
              <p:cNvPr id="169" name="Straight Connector 168"/>
              <p:cNvCxnSpPr/>
              <p:nvPr/>
            </p:nvCxnSpPr>
            <p:spPr>
              <a:xfrm>
                <a:off x="8898686" y="2371286"/>
                <a:ext cx="0" cy="438912"/>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8871254" y="2462761"/>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8871254" y="2559085"/>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8871254" y="2662158"/>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8871254" y="2782589"/>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379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3"/>
                                        </p:tgtEl>
                                      </p:cBhvr>
                                    </p:animEffect>
                                    <p:set>
                                      <p:cBhvr>
                                        <p:cTn id="7" dur="1" fill="hold">
                                          <p:stCondLst>
                                            <p:cond delay="499"/>
                                          </p:stCondLst>
                                        </p:cTn>
                                        <p:tgtEl>
                                          <p:spTgt spid="1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19" t="3631" r="7247" b="3417"/>
          <a:stretch/>
        </p:blipFill>
        <p:spPr>
          <a:xfrm>
            <a:off x="3145261" y="787078"/>
            <a:ext cx="6171144" cy="5588923"/>
          </a:xfrm>
          <a:prstGeom prst="rect">
            <a:avLst/>
          </a:prstGeom>
          <a:effectLst>
            <a:outerShdw blurRad="50800" dist="38100" dir="2700000" algn="tl" rotWithShape="0">
              <a:prstClr val="black">
                <a:alpha val="40000"/>
              </a:prstClr>
            </a:outerShdw>
          </a:effectLst>
        </p:spPr>
      </p:pic>
      <p:sp>
        <p:nvSpPr>
          <p:cNvPr id="7" name="TextBox 6"/>
          <p:cNvSpPr txBox="1"/>
          <p:nvPr/>
        </p:nvSpPr>
        <p:spPr>
          <a:xfrm>
            <a:off x="164592" y="167635"/>
            <a:ext cx="11856172"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Real lenses have several refracting surfaces on either side of the aperture (stop)</a:t>
            </a:r>
            <a:endParaRPr lang="en-US" sz="2600" b="1" dirty="0">
              <a:solidFill>
                <a:srgbClr val="FF3F7A"/>
              </a:solidFill>
              <a:latin typeface="Euclid" panose="02020503060505020303" pitchFamily="18" charset="0"/>
            </a:endParaRPr>
          </a:p>
        </p:txBody>
      </p:sp>
      <p:sp>
        <p:nvSpPr>
          <p:cNvPr id="8" name="TextBox 7"/>
          <p:cNvSpPr txBox="1"/>
          <p:nvPr/>
        </p:nvSpPr>
        <p:spPr>
          <a:xfrm>
            <a:off x="9285392" y="6551547"/>
            <a:ext cx="2989921"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 from </a:t>
            </a:r>
            <a:r>
              <a:rPr lang="en-US" sz="1400">
                <a:solidFill>
                  <a:schemeClr val="tx1">
                    <a:lumMod val="75000"/>
                    <a:lumOff val="25000"/>
                  </a:schemeClr>
                </a:solidFill>
                <a:latin typeface="Times New Roman" panose="02020603050405020304" pitchFamily="18" charset="0"/>
                <a:cs typeface="Times New Roman" panose="02020603050405020304" pitchFamily="18" charset="0"/>
              </a:rPr>
              <a:t>ilovehatephoto.com</a:t>
            </a:r>
            <a:r>
              <a:rPr lang="en-US" sz="1400">
                <a:solidFill>
                  <a:schemeClr val="tx1">
                    <a:lumMod val="75000"/>
                    <a:lumOff val="25000"/>
                  </a:schemeClr>
                </a:solidFill>
                <a:latin typeface="Times New Roman" panose="02020603050405020304" pitchFamily="18" charset="0"/>
                <a:cs typeface="Times New Roman" panose="02020603050405020304" pitchFamily="18" charset="0"/>
              </a:rPr>
              <a:t>]</a:t>
            </a:r>
          </a:p>
        </p:txBody>
      </p:sp>
      <p:sp>
        <p:nvSpPr>
          <p:cNvPr id="9" name="TextBox 8"/>
          <p:cNvSpPr txBox="1"/>
          <p:nvPr/>
        </p:nvSpPr>
        <p:spPr>
          <a:xfrm>
            <a:off x="4572000" y="6006669"/>
            <a:ext cx="4314001"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Cross-section of Zeiss </a:t>
            </a:r>
            <a:r>
              <a:rPr lang="en-US">
                <a:solidFill>
                  <a:schemeClr val="tx1">
                    <a:lumMod val="85000"/>
                    <a:lumOff val="15000"/>
                  </a:schemeClr>
                </a:solidFill>
                <a:latin typeface="Times New Roman" panose="02020603050405020304" pitchFamily="18" charset="0"/>
                <a:cs typeface="Times New Roman" panose="02020603050405020304" pitchFamily="18" charset="0"/>
              </a:rPr>
              <a:t>Distagon </a:t>
            </a:r>
            <a:r>
              <a:rPr lang="en-US">
                <a:solidFill>
                  <a:schemeClr val="tx1">
                    <a:lumMod val="85000"/>
                    <a:lumOff val="15000"/>
                  </a:schemeClr>
                </a:solidFill>
                <a:latin typeface="Times New Roman" panose="02020603050405020304" pitchFamily="18" charset="0"/>
                <a:cs typeface="Times New Roman" panose="02020603050405020304" pitchFamily="18" charset="0"/>
              </a:rPr>
              <a:t>21mm F/2.8</a:t>
            </a:r>
            <a:endParaRPr lang="en-US">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33" name="Group 32"/>
          <p:cNvGrpSpPr/>
          <p:nvPr/>
        </p:nvGrpSpPr>
        <p:grpSpPr>
          <a:xfrm>
            <a:off x="3289301" y="3657597"/>
            <a:ext cx="5803900" cy="1521944"/>
            <a:chOff x="3289301" y="3657597"/>
            <a:chExt cx="5803900" cy="1521944"/>
          </a:xfrm>
        </p:grpSpPr>
        <p:sp>
          <p:nvSpPr>
            <p:cNvPr id="10" name="Rectangle 9"/>
            <p:cNvSpPr/>
            <p:nvPr/>
          </p:nvSpPr>
          <p:spPr>
            <a:xfrm>
              <a:off x="3289301" y="3876675"/>
              <a:ext cx="5803900" cy="1253778"/>
            </a:xfrm>
            <a:prstGeom prst="rect">
              <a:avLst/>
            </a:prstGeom>
            <a:solidFill>
              <a:schemeClr val="tx1">
                <a:lumMod val="95000"/>
                <a:lumOff val="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1976" y="4256211"/>
              <a:ext cx="1673648" cy="923330"/>
            </a:xfrm>
            <a:prstGeom prst="rect">
              <a:avLst/>
            </a:prstGeom>
            <a:noFill/>
          </p:spPr>
          <p:txBody>
            <a:bodyPr wrap="square" rtlCol="0">
              <a:spAutoFit/>
            </a:bodyPr>
            <a:lstStyle/>
            <a:p>
              <a:r>
                <a:rPr lang="en-US">
                  <a:solidFill>
                    <a:srgbClr val="00DE84"/>
                  </a:solidFill>
                  <a:latin typeface="Times New Roman" panose="02020603050405020304" pitchFamily="18" charset="0"/>
                  <a:cs typeface="Times New Roman" panose="02020603050405020304" pitchFamily="18" charset="0"/>
                </a:rPr>
                <a:t>Lens elements </a:t>
              </a:r>
            </a:p>
            <a:p>
              <a:r>
                <a:rPr lang="en-US">
                  <a:solidFill>
                    <a:srgbClr val="00DE84"/>
                  </a:solidFill>
                  <a:latin typeface="Times New Roman" panose="02020603050405020304" pitchFamily="18" charset="0"/>
                  <a:cs typeface="Times New Roman" panose="02020603050405020304" pitchFamily="18" charset="0"/>
                </a:rPr>
                <a:t>in front of the   aperture </a:t>
              </a:r>
              <a:endParaRPr lang="en-US">
                <a:solidFill>
                  <a:srgbClr val="00DE84"/>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7334249" y="4256211"/>
              <a:ext cx="1743076" cy="923330"/>
            </a:xfrm>
            <a:prstGeom prst="rect">
              <a:avLst/>
            </a:prstGeom>
            <a:noFill/>
          </p:spPr>
          <p:txBody>
            <a:bodyPr wrap="square" rtlCol="0">
              <a:spAutoFit/>
            </a:bodyPr>
            <a:lstStyle/>
            <a:p>
              <a:r>
                <a:rPr lang="en-US">
                  <a:solidFill>
                    <a:srgbClr val="00DE84"/>
                  </a:solidFill>
                  <a:latin typeface="Times New Roman" panose="02020603050405020304" pitchFamily="18" charset="0"/>
                  <a:cs typeface="Times New Roman" panose="02020603050405020304" pitchFamily="18" charset="0"/>
                </a:rPr>
                <a:t>Lens elements behind the aperture</a:t>
              </a:r>
              <a:endParaRPr lang="en-US">
                <a:solidFill>
                  <a:srgbClr val="00DE84"/>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5797974" y="4666921"/>
              <a:ext cx="1117175" cy="369332"/>
            </a:xfrm>
            <a:prstGeom prst="rect">
              <a:avLst/>
            </a:prstGeom>
            <a:noFill/>
          </p:spPr>
          <p:txBody>
            <a:bodyPr wrap="square" rtlCol="0">
              <a:spAutoFit/>
            </a:bodyPr>
            <a:lstStyle/>
            <a:p>
              <a:pPr algn="ctr"/>
              <a:r>
                <a:rPr lang="en-US">
                  <a:solidFill>
                    <a:srgbClr val="FF3F3F"/>
                  </a:solidFill>
                  <a:latin typeface="Times New Roman" panose="02020603050405020304" pitchFamily="18" charset="0"/>
                  <a:cs typeface="Times New Roman" panose="02020603050405020304" pitchFamily="18" charset="0"/>
                </a:rPr>
                <a:t>Aperture</a:t>
              </a:r>
              <a:endParaRPr lang="en-US">
                <a:solidFill>
                  <a:srgbClr val="FF3F3F"/>
                </a:solidFill>
                <a:latin typeface="Times New Roman" panose="02020603050405020304" pitchFamily="18" charset="0"/>
                <a:cs typeface="Times New Roman" panose="02020603050405020304" pitchFamily="18" charset="0"/>
              </a:endParaRPr>
            </a:p>
          </p:txBody>
        </p:sp>
        <p:sp>
          <p:nvSpPr>
            <p:cNvPr id="28" name="Arc 27"/>
            <p:cNvSpPr/>
            <p:nvPr/>
          </p:nvSpPr>
          <p:spPr>
            <a:xfrm>
              <a:off x="6229350" y="3657597"/>
              <a:ext cx="838200" cy="1257300"/>
            </a:xfrm>
            <a:prstGeom prst="arc">
              <a:avLst>
                <a:gd name="adj1" fmla="val 896015"/>
                <a:gd name="adj2" fmla="val 4488466"/>
              </a:avLst>
            </a:prstGeom>
            <a:ln w="9525">
              <a:solidFill>
                <a:srgbClr val="FFFF00"/>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a:off x="4942579" y="2363176"/>
              <a:ext cx="323357" cy="3483864"/>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p:cNvSpPr/>
            <p:nvPr/>
          </p:nvSpPr>
          <p:spPr>
            <a:xfrm rot="16200000">
              <a:off x="7903818" y="3291292"/>
              <a:ext cx="323357" cy="1627632"/>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4134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64592" y="167635"/>
            <a:ext cx="12051056" cy="892552"/>
          </a:xfrm>
          <a:prstGeom prst="rect">
            <a:avLst/>
          </a:prstGeom>
          <a:noFill/>
        </p:spPr>
        <p:txBody>
          <a:bodyPr wrap="none" rtlCol="0">
            <a:spAutoFit/>
          </a:bodyPr>
          <a:lstStyle/>
          <a:p>
            <a:r>
              <a:rPr lang="en-US" sz="2600" b="1" dirty="0">
                <a:solidFill>
                  <a:srgbClr val="FF3F7A"/>
                </a:solidFill>
                <a:latin typeface="Euclid" panose="02020503060505020303" pitchFamily="18" charset="0"/>
              </a:rPr>
              <a:t>The “entrance pupil” is the image of the stop formed by the front lens elements</a:t>
            </a:r>
          </a:p>
          <a:p>
            <a:r>
              <a:rPr lang="en-US" sz="2600" b="1" dirty="0">
                <a:solidFill>
                  <a:srgbClr val="FF3F7A"/>
                </a:solidFill>
                <a:latin typeface="Euclid" panose="02020503060505020303" pitchFamily="18" charset="0"/>
              </a:rPr>
              <a:t>and the “exit pupil” is the image of the stop formed by the rear lens elements </a:t>
            </a:r>
          </a:p>
        </p:txBody>
      </p:sp>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4337"/>
          <a:stretch/>
        </p:blipFill>
        <p:spPr>
          <a:xfrm>
            <a:off x="466773" y="2266569"/>
            <a:ext cx="3283168" cy="2454685"/>
          </a:xfrm>
          <a:prstGeom prst="rect">
            <a:avLst/>
          </a:prstGeom>
          <a:effectLst>
            <a:outerShdw blurRad="50800" dist="38100" dir="2700000" algn="tl" rotWithShape="0">
              <a:prstClr val="black">
                <a:alpha val="40000"/>
              </a:prstClr>
            </a:outerShdw>
          </a:effectLst>
        </p:spPr>
      </p:pic>
      <p:grpSp>
        <p:nvGrpSpPr>
          <p:cNvPr id="112" name="Group 111"/>
          <p:cNvGrpSpPr/>
          <p:nvPr/>
        </p:nvGrpSpPr>
        <p:grpSpPr>
          <a:xfrm>
            <a:off x="4442446" y="2819878"/>
            <a:ext cx="2718694" cy="1402931"/>
            <a:chOff x="4442446" y="2819878"/>
            <a:chExt cx="2718694" cy="1402931"/>
          </a:xfrm>
        </p:grpSpPr>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67494" t="1024" r="-653" b="50000"/>
            <a:stretch/>
          </p:blipFill>
          <p:spPr>
            <a:xfrm>
              <a:off x="5789540" y="2819878"/>
              <a:ext cx="1371600" cy="1402931"/>
            </a:xfrm>
            <a:prstGeom prst="ellipse">
              <a:avLst/>
            </a:prstGeom>
          </p:spPr>
        </p:pic>
        <p:sp>
          <p:nvSpPr>
            <p:cNvPr id="4" name="Oval 3"/>
            <p:cNvSpPr/>
            <p:nvPr/>
          </p:nvSpPr>
          <p:spPr>
            <a:xfrm>
              <a:off x="4442446" y="3068715"/>
              <a:ext cx="850392" cy="850392"/>
            </a:xfrm>
            <a:prstGeom prst="ellipse">
              <a:avLst/>
            </a:prstGeom>
            <a:solidFill>
              <a:srgbClr val="0070C0">
                <a:alpha val="21000"/>
              </a:srgbClr>
            </a:solidFill>
            <a:ln w="6350">
              <a:solidFill>
                <a:schemeClr val="accent1">
                  <a:lumMod val="75000"/>
                  <a:alpha val="26000"/>
                </a:schemeClr>
              </a:solidFill>
            </a:ln>
            <a:effectLst/>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5275071" y="2986080"/>
              <a:ext cx="567784" cy="1015663"/>
            </a:xfrm>
            <a:prstGeom prst="rect">
              <a:avLst/>
            </a:prstGeom>
            <a:noFill/>
          </p:spPr>
          <p:txBody>
            <a:bodyPr wrap="none" rtlCol="0">
              <a:spAutoFit/>
            </a:bodyPr>
            <a:lstStyle/>
            <a:p>
              <a:r>
                <a:rPr lang="en-US" sz="6000">
                  <a:solidFill>
                    <a:srgbClr val="FF5050"/>
                  </a:solidFill>
                </a:rPr>
                <a:t>+</a:t>
              </a:r>
              <a:endParaRPr lang="en-US">
                <a:solidFill>
                  <a:srgbClr val="FF5050"/>
                </a:solidFill>
              </a:endParaRPr>
            </a:p>
          </p:txBody>
        </p:sp>
      </p:grpSp>
      <p:grpSp>
        <p:nvGrpSpPr>
          <p:cNvPr id="113" name="Group 112"/>
          <p:cNvGrpSpPr/>
          <p:nvPr/>
        </p:nvGrpSpPr>
        <p:grpSpPr>
          <a:xfrm>
            <a:off x="8155434" y="1565488"/>
            <a:ext cx="3647304" cy="5134492"/>
            <a:chOff x="8155434" y="1565488"/>
            <a:chExt cx="3647304" cy="5134492"/>
          </a:xfrm>
        </p:grpSpPr>
        <p:grpSp>
          <p:nvGrpSpPr>
            <p:cNvPr id="16" name="Group 15"/>
            <p:cNvGrpSpPr/>
            <p:nvPr/>
          </p:nvGrpSpPr>
          <p:grpSpPr>
            <a:xfrm>
              <a:off x="9511635" y="1565488"/>
              <a:ext cx="1371600" cy="1399032"/>
              <a:chOff x="8315096" y="3604598"/>
              <a:chExt cx="1371600" cy="1399032"/>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4054" t="11551" r="6928" b="60360"/>
              <a:stretch/>
            </p:blipFill>
            <p:spPr>
              <a:xfrm>
                <a:off x="8329385" y="3642702"/>
                <a:ext cx="1301008" cy="1330726"/>
              </a:xfrm>
              <a:prstGeom prst="ellipse">
                <a:avLst/>
              </a:prstGeom>
            </p:spPr>
          </p:pic>
          <p:sp>
            <p:nvSpPr>
              <p:cNvPr id="13" name="Freeform: Shape 12"/>
              <p:cNvSpPr/>
              <p:nvPr/>
            </p:nvSpPr>
            <p:spPr>
              <a:xfrm>
                <a:off x="8315096" y="3604598"/>
                <a:ext cx="1371600" cy="1399032"/>
              </a:xfrm>
              <a:custGeom>
                <a:avLst/>
                <a:gdLst>
                  <a:gd name="connsiteX0" fmla="*/ 669672 w 1371600"/>
                  <a:gd name="connsiteY0" fmla="*/ 269875 h 1399032"/>
                  <a:gd name="connsiteX1" fmla="*/ 244476 w 1371600"/>
                  <a:gd name="connsiteY1" fmla="*/ 695071 h 1399032"/>
                  <a:gd name="connsiteX2" fmla="*/ 669672 w 1371600"/>
                  <a:gd name="connsiteY2" fmla="*/ 1120267 h 1399032"/>
                  <a:gd name="connsiteX3" fmla="*/ 1094868 w 1371600"/>
                  <a:gd name="connsiteY3" fmla="*/ 695071 h 1399032"/>
                  <a:gd name="connsiteX4" fmla="*/ 669672 w 1371600"/>
                  <a:gd name="connsiteY4" fmla="*/ 269875 h 1399032"/>
                  <a:gd name="connsiteX5" fmla="*/ 0 w 1371600"/>
                  <a:gd name="connsiteY5" fmla="*/ 0 h 1399032"/>
                  <a:gd name="connsiteX6" fmla="*/ 1371600 w 1371600"/>
                  <a:gd name="connsiteY6" fmla="*/ 0 h 1399032"/>
                  <a:gd name="connsiteX7" fmla="*/ 1371600 w 1371600"/>
                  <a:gd name="connsiteY7" fmla="*/ 1399032 h 1399032"/>
                  <a:gd name="connsiteX8" fmla="*/ 0 w 1371600"/>
                  <a:gd name="connsiteY8" fmla="*/ 1399032 h 139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600" h="1399032">
                    <a:moveTo>
                      <a:pt x="669672" y="269875"/>
                    </a:moveTo>
                    <a:cubicBezTo>
                      <a:pt x="434843" y="269875"/>
                      <a:pt x="244476" y="460242"/>
                      <a:pt x="244476" y="695071"/>
                    </a:cubicBezTo>
                    <a:cubicBezTo>
                      <a:pt x="244476" y="929900"/>
                      <a:pt x="434843" y="1120267"/>
                      <a:pt x="669672" y="1120267"/>
                    </a:cubicBezTo>
                    <a:cubicBezTo>
                      <a:pt x="904501" y="1120267"/>
                      <a:pt x="1094868" y="929900"/>
                      <a:pt x="1094868" y="695071"/>
                    </a:cubicBezTo>
                    <a:cubicBezTo>
                      <a:pt x="1094868" y="460242"/>
                      <a:pt x="904501" y="269875"/>
                      <a:pt x="669672" y="269875"/>
                    </a:cubicBezTo>
                    <a:close/>
                    <a:moveTo>
                      <a:pt x="0" y="0"/>
                    </a:moveTo>
                    <a:lnTo>
                      <a:pt x="1371600" y="0"/>
                    </a:lnTo>
                    <a:lnTo>
                      <a:pt x="1371600" y="1399032"/>
                    </a:lnTo>
                    <a:lnTo>
                      <a:pt x="0" y="1399032"/>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554693" y="3878918"/>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TextBox 106"/>
            <p:cNvSpPr txBox="1"/>
            <p:nvPr/>
          </p:nvSpPr>
          <p:spPr>
            <a:xfrm>
              <a:off x="8155434" y="1659988"/>
              <a:ext cx="1174745" cy="369332"/>
            </a:xfrm>
            <a:prstGeom prst="rect">
              <a:avLst/>
            </a:prstGeom>
            <a:noFill/>
          </p:spPr>
          <p:txBody>
            <a:bodyPr wrap="none" rtlCol="0">
              <a:spAutoFit/>
            </a:bodyPr>
            <a:lstStyle/>
            <a:p>
              <a:r>
                <a:rPr lang="en-US">
                  <a:solidFill>
                    <a:schemeClr val="tx1">
                      <a:lumMod val="85000"/>
                      <a:lumOff val="15000"/>
                    </a:schemeClr>
                  </a:solidFill>
                </a:rPr>
                <a:t>Front view</a:t>
              </a:r>
              <a:endParaRPr lang="en-US">
                <a:solidFill>
                  <a:schemeClr val="tx1">
                    <a:lumMod val="85000"/>
                    <a:lumOff val="15000"/>
                  </a:schemeClr>
                </a:solidFill>
              </a:endParaRPr>
            </a:p>
          </p:txBody>
        </p:sp>
        <p:grpSp>
          <p:nvGrpSpPr>
            <p:cNvPr id="111" name="Group 110"/>
            <p:cNvGrpSpPr/>
            <p:nvPr/>
          </p:nvGrpSpPr>
          <p:grpSpPr>
            <a:xfrm>
              <a:off x="8155434" y="3856241"/>
              <a:ext cx="3647304" cy="2843739"/>
              <a:chOff x="7963410" y="3746513"/>
              <a:chExt cx="3647304" cy="2843739"/>
            </a:xfrm>
          </p:grpSpPr>
          <p:grpSp>
            <p:nvGrpSpPr>
              <p:cNvPr id="105" name="Group 104"/>
              <p:cNvGrpSpPr/>
              <p:nvPr/>
            </p:nvGrpSpPr>
            <p:grpSpPr>
              <a:xfrm>
                <a:off x="8436357" y="3746513"/>
                <a:ext cx="3174357" cy="2843739"/>
                <a:chOff x="8436357" y="3746513"/>
                <a:chExt cx="3174357" cy="2843739"/>
              </a:xfrm>
            </p:grpSpPr>
            <p:grpSp>
              <p:nvGrpSpPr>
                <p:cNvPr id="102" name="Group 101"/>
                <p:cNvGrpSpPr/>
                <p:nvPr/>
              </p:nvGrpSpPr>
              <p:grpSpPr>
                <a:xfrm>
                  <a:off x="8436357" y="3746513"/>
                  <a:ext cx="3085475" cy="2503646"/>
                  <a:chOff x="8143749" y="3396554"/>
                  <a:chExt cx="3085475" cy="2503646"/>
                </a:xfrm>
              </p:grpSpPr>
              <p:cxnSp>
                <p:nvCxnSpPr>
                  <p:cNvPr id="22" name="Straight Connector 21"/>
                  <p:cNvCxnSpPr/>
                  <p:nvPr/>
                </p:nvCxnSpPr>
                <p:spPr>
                  <a:xfrm flipV="1">
                    <a:off x="8143749" y="4287934"/>
                    <a:ext cx="3017520" cy="0"/>
                  </a:xfrm>
                  <a:prstGeom prst="line">
                    <a:avLst/>
                  </a:prstGeom>
                  <a:ln w="12700">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8258175" y="4032761"/>
                    <a:ext cx="1638096" cy="25422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58175" y="4288644"/>
                    <a:ext cx="1638096" cy="25042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noChangeAspect="1"/>
                  </p:cNvCxnSpPr>
                  <p:nvPr/>
                </p:nvCxnSpPr>
                <p:spPr>
                  <a:xfrm flipV="1">
                    <a:off x="9896271" y="3874528"/>
                    <a:ext cx="1048662" cy="160305"/>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noChangeAspect="1"/>
                  </p:cNvCxnSpPr>
                  <p:nvPr/>
                </p:nvCxnSpPr>
                <p:spPr>
                  <a:xfrm>
                    <a:off x="9912402" y="4542912"/>
                    <a:ext cx="1054653" cy="161232"/>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0923320" y="3396554"/>
                    <a:ext cx="91440" cy="460373"/>
                    <a:chOff x="4981345" y="1840171"/>
                    <a:chExt cx="66617" cy="335394"/>
                  </a:xfrm>
                </p:grpSpPr>
                <p:cxnSp>
                  <p:nvCxnSpPr>
                    <p:cNvPr id="50" name="Straight Connector 49"/>
                    <p:cNvCxnSpPr/>
                    <p:nvPr/>
                  </p:nvCxnSpPr>
                  <p:spPr>
                    <a:xfrm flipH="1">
                      <a:off x="5013325" y="1840171"/>
                      <a:ext cx="0" cy="333082"/>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981345" y="2175565"/>
                      <a:ext cx="66617"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flipV="1">
                    <a:off x="10923320" y="4715764"/>
                    <a:ext cx="91440" cy="460373"/>
                    <a:chOff x="4981345" y="1840171"/>
                    <a:chExt cx="66617" cy="335394"/>
                  </a:xfrm>
                </p:grpSpPr>
                <p:cxnSp>
                  <p:nvCxnSpPr>
                    <p:cNvPr id="53" name="Straight Connector 52"/>
                    <p:cNvCxnSpPr/>
                    <p:nvPr/>
                  </p:nvCxnSpPr>
                  <p:spPr>
                    <a:xfrm flipH="1">
                      <a:off x="5013325" y="1840171"/>
                      <a:ext cx="0" cy="333082"/>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4981345" y="2175565"/>
                      <a:ext cx="66617"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8546353" y="5315361"/>
                    <a:ext cx="1424400" cy="307777"/>
                  </a:xfrm>
                  <a:prstGeom prst="rect">
                    <a:avLst/>
                  </a:prstGeom>
                </p:spPr>
                <p:txBody>
                  <a:bodyPr wrap="square">
                    <a:spAutoFit/>
                  </a:bodyPr>
                  <a:lstStyle/>
                  <a:p>
                    <a:r>
                      <a:rPr lang="en-US" sz="1400">
                        <a:solidFill>
                          <a:srgbClr val="17B2B6"/>
                        </a:solidFill>
                        <a:latin typeface="Euclid" panose="02020503060505020303" pitchFamily="18" charset="0"/>
                        <a:ea typeface="Segoe UI Symbol" pitchFamily="34" charset="0"/>
                      </a:rPr>
                      <a:t>Aperture (stop)</a:t>
                    </a:r>
                    <a:endParaRPr lang="en-US" sz="1400" dirty="0">
                      <a:solidFill>
                        <a:srgbClr val="17B2B6"/>
                      </a:solidFill>
                      <a:latin typeface="Euclid" panose="02020503060505020303" pitchFamily="18" charset="0"/>
                      <a:ea typeface="Segoe UI Symbol" pitchFamily="34" charset="0"/>
                    </a:endParaRPr>
                  </a:p>
                </p:txBody>
              </p:sp>
              <p:sp>
                <p:nvSpPr>
                  <p:cNvPr id="64" name="Arc 63"/>
                  <p:cNvSpPr/>
                  <p:nvPr/>
                </p:nvSpPr>
                <p:spPr>
                  <a:xfrm rot="10800000">
                    <a:off x="9237578" y="4412576"/>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Rectangle 64"/>
                  <p:cNvSpPr/>
                  <p:nvPr/>
                </p:nvSpPr>
                <p:spPr>
                  <a:xfrm>
                    <a:off x="9376056" y="5592423"/>
                    <a:ext cx="1552437" cy="307777"/>
                  </a:xfrm>
                  <a:prstGeom prst="rect">
                    <a:avLst/>
                  </a:prstGeom>
                </p:spPr>
                <p:txBody>
                  <a:bodyPr wrap="square">
                    <a:spAutoFit/>
                  </a:bodyPr>
                  <a:lstStyle/>
                  <a:p>
                    <a:r>
                      <a:rPr lang="en-US" sz="1400">
                        <a:solidFill>
                          <a:srgbClr val="17B2B6"/>
                        </a:solidFill>
                        <a:latin typeface="Euclid" panose="02020503060505020303" pitchFamily="18" charset="0"/>
                        <a:ea typeface="Segoe UI Symbol" pitchFamily="34" charset="0"/>
                      </a:rPr>
                      <a:t>Entrance pupil</a:t>
                    </a:r>
                    <a:endParaRPr lang="en-US" sz="1400" dirty="0">
                      <a:solidFill>
                        <a:srgbClr val="17B2B6"/>
                      </a:solidFill>
                      <a:latin typeface="Euclid" panose="02020503060505020303" pitchFamily="18" charset="0"/>
                      <a:ea typeface="Segoe UI Symbol" pitchFamily="34" charset="0"/>
                    </a:endParaRPr>
                  </a:p>
                </p:txBody>
              </p:sp>
              <p:sp>
                <p:nvSpPr>
                  <p:cNvPr id="66" name="Arc 65"/>
                  <p:cNvSpPr/>
                  <p:nvPr/>
                </p:nvSpPr>
                <p:spPr>
                  <a:xfrm rot="10800000">
                    <a:off x="10001576" y="469772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8" name="Straight Connector 77"/>
                  <p:cNvCxnSpPr/>
                  <p:nvPr/>
                </p:nvCxnSpPr>
                <p:spPr>
                  <a:xfrm>
                    <a:off x="9882074" y="4035070"/>
                    <a:ext cx="415699" cy="15293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896271" y="4374868"/>
                    <a:ext cx="411432" cy="16804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0164495" y="3693099"/>
                    <a:ext cx="91440" cy="460373"/>
                    <a:chOff x="4981345" y="1840171"/>
                    <a:chExt cx="66617" cy="335394"/>
                  </a:xfrm>
                </p:grpSpPr>
                <p:cxnSp>
                  <p:nvCxnSpPr>
                    <p:cNvPr id="19" name="Straight Connector 18"/>
                    <p:cNvCxnSpPr/>
                    <p:nvPr/>
                  </p:nvCxnSpPr>
                  <p:spPr>
                    <a:xfrm flipH="1">
                      <a:off x="5013325" y="1840171"/>
                      <a:ext cx="0" cy="333082"/>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flipV="1">
                    <a:off x="10164495" y="4419219"/>
                    <a:ext cx="91440" cy="460373"/>
                    <a:chOff x="4981345" y="1840171"/>
                    <a:chExt cx="66617" cy="335394"/>
                  </a:xfrm>
                </p:grpSpPr>
                <p:cxnSp>
                  <p:nvCxnSpPr>
                    <p:cNvPr id="24" name="Straight Connector 23"/>
                    <p:cNvCxnSpPr/>
                    <p:nvPr/>
                  </p:nvCxnSpPr>
                  <p:spPr>
                    <a:xfrm flipH="1">
                      <a:off x="5013325" y="1840171"/>
                      <a:ext cx="0" cy="333082"/>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6" name="Oval 25"/>
                  <p:cNvSpPr/>
                  <p:nvPr/>
                </p:nvSpPr>
                <p:spPr>
                  <a:xfrm>
                    <a:off x="9813090" y="3862738"/>
                    <a:ext cx="171314" cy="850392"/>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a:spLocks noChangeAspect="1"/>
                  </p:cNvSpPr>
                  <p:nvPr/>
                </p:nvSpPr>
                <p:spPr>
                  <a:xfrm rot="5906215">
                    <a:off x="9178411" y="4376857"/>
                    <a:ext cx="117015" cy="121937"/>
                  </a:xfrm>
                  <a:prstGeom prst="triangle">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a:spLocks noChangeAspect="1"/>
                  </p:cNvSpPr>
                  <p:nvPr/>
                </p:nvSpPr>
                <p:spPr>
                  <a:xfrm rot="4870136">
                    <a:off x="9166516" y="4077129"/>
                    <a:ext cx="117015" cy="121937"/>
                  </a:xfrm>
                  <a:prstGeom prst="triangle">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a:grpSpLocks noChangeAspect="1"/>
                  </p:cNvGrpSpPr>
                  <p:nvPr/>
                </p:nvGrpSpPr>
                <p:grpSpPr>
                  <a:xfrm>
                    <a:off x="10943951" y="4257545"/>
                    <a:ext cx="55270" cy="54155"/>
                    <a:chOff x="10922475" y="4242821"/>
                    <a:chExt cx="95901" cy="93967"/>
                  </a:xfrm>
                </p:grpSpPr>
                <p:sp>
                  <p:nvSpPr>
                    <p:cNvPr id="94" name="Oval 93"/>
                    <p:cNvSpPr/>
                    <p:nvPr/>
                  </p:nvSpPr>
                  <p:spPr>
                    <a:xfrm rot="21480000">
                      <a:off x="10928782" y="4247193"/>
                      <a:ext cx="89594" cy="895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1480000" flipH="1">
                      <a:off x="10922475" y="4242821"/>
                      <a:ext cx="89593" cy="89595"/>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98"/>
                  <p:cNvSpPr/>
                  <p:nvPr/>
                </p:nvSpPr>
                <p:spPr>
                  <a:xfrm>
                    <a:off x="8830877" y="4701193"/>
                    <a:ext cx="1458305" cy="307777"/>
                  </a:xfrm>
                  <a:prstGeom prst="rect">
                    <a:avLst/>
                  </a:prstGeom>
                </p:spPr>
                <p:txBody>
                  <a:bodyPr wrap="square">
                    <a:spAutoFit/>
                  </a:bodyPr>
                  <a:lstStyle/>
                  <a:p>
                    <a:r>
                      <a:rPr lang="en-US" sz="1400">
                        <a:solidFill>
                          <a:schemeClr val="tx1">
                            <a:lumMod val="85000"/>
                            <a:lumOff val="15000"/>
                          </a:schemeClr>
                        </a:solidFill>
                        <a:latin typeface="Euclid" panose="02020503060505020303" pitchFamily="18" charset="0"/>
                        <a:ea typeface="Segoe UI Symbol" pitchFamily="34" charset="0"/>
                      </a:rPr>
                      <a:t>Marginal ray</a:t>
                    </a:r>
                    <a:endParaRPr lang="en-US" sz="1400" dirty="0">
                      <a:solidFill>
                        <a:schemeClr val="tx1">
                          <a:lumMod val="85000"/>
                          <a:lumOff val="15000"/>
                        </a:schemeClr>
                      </a:solidFill>
                      <a:latin typeface="Euclid" panose="02020503060505020303" pitchFamily="18" charset="0"/>
                      <a:ea typeface="Segoe UI Symbol" pitchFamily="34" charset="0"/>
                    </a:endParaRPr>
                  </a:p>
                </p:txBody>
              </p:sp>
              <p:sp>
                <p:nvSpPr>
                  <p:cNvPr id="100" name="Arc 99"/>
                  <p:cNvSpPr/>
                  <p:nvPr/>
                </p:nvSpPr>
                <p:spPr>
                  <a:xfrm>
                    <a:off x="8669715" y="3826409"/>
                    <a:ext cx="970813" cy="1069381"/>
                  </a:xfrm>
                  <a:prstGeom prst="arc">
                    <a:avLst>
                      <a:gd name="adj1" fmla="val 7291805"/>
                      <a:gd name="adj2" fmla="val 10749123"/>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1" name="Rectangle 100"/>
                      <p:cNvSpPr/>
                      <p:nvPr/>
                    </p:nvSpPr>
                    <p:spPr>
                      <a:xfrm>
                        <a:off x="10885284" y="4210509"/>
                        <a:ext cx="343940" cy="340093"/>
                      </a:xfrm>
                      <a:prstGeom prst="rect">
                        <a:avLst/>
                      </a:prstGeom>
                    </p:spPr>
                    <p:txBody>
                      <a:bodyPr wrap="none">
                        <a:spAutoFit/>
                      </a:bodyPr>
                      <a:lstStyle/>
                      <a:p>
                        <a:pPr>
                          <a:lnSpc>
                            <a:spcPct val="115000"/>
                          </a:lnSpc>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ea typeface="Calibri"/>
                                  <a:cs typeface="Times New Roman"/>
                                </a:rPr>
                                <m:t>𝐸</m:t>
                              </m:r>
                            </m:oMath>
                          </m:oMathPara>
                        </a14:m>
                        <a:endParaRPr lang="en-US" sz="1400" i="1" dirty="0">
                          <a:latin typeface="Cambria Math" panose="02040503050406030204" pitchFamily="18" charset="0"/>
                          <a:ea typeface="Calibri"/>
                          <a:cs typeface="Times New Roman"/>
                        </a:endParaRPr>
                      </a:p>
                    </p:txBody>
                  </p:sp>
                </mc:Choice>
                <mc:Fallback>
                  <p:sp>
                    <p:nvSpPr>
                      <p:cNvPr id="101" name="Rectangle 100"/>
                      <p:cNvSpPr>
                        <a:spLocks noRot="1" noChangeAspect="1" noMove="1" noResize="1" noEditPoints="1" noAdjustHandles="1" noChangeArrowheads="1" noChangeShapeType="1" noTextEdit="1"/>
                      </p:cNvSpPr>
                      <p:nvPr/>
                    </p:nvSpPr>
                    <p:spPr>
                      <a:xfrm>
                        <a:off x="10885284" y="4210509"/>
                        <a:ext cx="343940" cy="340093"/>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04" name="Rectangle 103"/>
                    <p:cNvSpPr/>
                    <p:nvPr/>
                  </p:nvSpPr>
                  <p:spPr>
                    <a:xfrm>
                      <a:off x="9246990" y="6250159"/>
                      <a:ext cx="2363724" cy="340093"/>
                    </a:xfrm>
                    <a:prstGeom prst="rect">
                      <a:avLst/>
                    </a:prstGeom>
                  </p:spPr>
                  <p:txBody>
                    <a:bodyPr wrap="none">
                      <a:spAutoFit/>
                    </a:bodyPr>
                    <a:lstStyle/>
                    <a:p>
                      <a:pPr>
                        <a:lnSpc>
                          <a:spcPct val="115000"/>
                        </a:lnSpc>
                      </a:pPr>
                      <a14:m>
                        <m:oMath xmlns:m="http://schemas.openxmlformats.org/officeDocument/2006/math">
                          <m:r>
                            <a:rPr lang="en-US" sz="1400" i="1" dirty="0" smtClean="0">
                              <a:solidFill>
                                <a:schemeClr val="tx1">
                                  <a:lumMod val="75000"/>
                                  <a:lumOff val="25000"/>
                                </a:schemeClr>
                              </a:solidFill>
                              <a:latin typeface="Cambria Math" panose="02040503050406030204" pitchFamily="18" charset="0"/>
                              <a:ea typeface="Calibri"/>
                              <a:cs typeface="Times New Roman"/>
                            </a:rPr>
                            <m:t>𝐸</m:t>
                          </m:r>
                        </m:oMath>
                      </a14:m>
                      <a:r>
                        <a:rPr lang="en-US" sz="1400">
                          <a:solidFill>
                            <a:schemeClr val="tx1">
                              <a:lumMod val="75000"/>
                              <a:lumOff val="25000"/>
                            </a:schemeClr>
                          </a:solidFill>
                          <a:latin typeface="Times New Roman" panose="02020603050405020304" pitchFamily="18" charset="0"/>
                          <a:ea typeface="Calibri"/>
                          <a:cs typeface="Times New Roman" panose="02020603050405020304" pitchFamily="18" charset="0"/>
                        </a:rPr>
                        <a:t>: center of the entrance pupil</a:t>
                      </a:r>
                      <a:endParaRPr lang="en-US" sz="1400" dirty="0">
                        <a:solidFill>
                          <a:schemeClr val="tx1">
                            <a:lumMod val="75000"/>
                            <a:lumOff val="25000"/>
                          </a:schemeClr>
                        </a:solidFill>
                        <a:latin typeface="Times New Roman" panose="02020603050405020304" pitchFamily="18" charset="0"/>
                        <a:ea typeface="Calibri"/>
                        <a:cs typeface="Times New Roman" panose="02020603050405020304" pitchFamily="18" charset="0"/>
                      </a:endParaRPr>
                    </a:p>
                  </p:txBody>
                </p:sp>
              </mc:Choice>
              <mc:Fallback>
                <p:sp>
                  <p:nvSpPr>
                    <p:cNvPr id="104" name="Rectangle 103"/>
                    <p:cNvSpPr>
                      <a:spLocks noRot="1" noChangeAspect="1" noMove="1" noResize="1" noEditPoints="1" noAdjustHandles="1" noChangeArrowheads="1" noChangeShapeType="1" noTextEdit="1"/>
                    </p:cNvSpPr>
                    <p:nvPr/>
                  </p:nvSpPr>
                  <p:spPr>
                    <a:xfrm>
                      <a:off x="9246990" y="6250159"/>
                      <a:ext cx="2363724" cy="340093"/>
                    </a:xfrm>
                    <a:prstGeom prst="rect">
                      <a:avLst/>
                    </a:prstGeom>
                    <a:blipFill>
                      <a:blip r:embed="rId8"/>
                      <a:stretch>
                        <a:fillRect b="-12500"/>
                      </a:stretch>
                    </a:blipFill>
                  </p:spPr>
                  <p:txBody>
                    <a:bodyPr/>
                    <a:lstStyle/>
                    <a:p>
                      <a:r>
                        <a:rPr lang="en-US">
                          <a:noFill/>
                        </a:rPr>
                        <a:t> </a:t>
                      </a:r>
                    </a:p>
                  </p:txBody>
                </p:sp>
              </mc:Fallback>
            </mc:AlternateContent>
          </p:grpSp>
          <p:sp>
            <p:nvSpPr>
              <p:cNvPr id="108" name="TextBox 107"/>
              <p:cNvSpPr txBox="1"/>
              <p:nvPr/>
            </p:nvSpPr>
            <p:spPr>
              <a:xfrm>
                <a:off x="7963410" y="3862400"/>
                <a:ext cx="1069973" cy="369332"/>
              </a:xfrm>
              <a:prstGeom prst="rect">
                <a:avLst/>
              </a:prstGeom>
              <a:noFill/>
            </p:spPr>
            <p:txBody>
              <a:bodyPr wrap="none" rtlCol="0">
                <a:spAutoFit/>
              </a:bodyPr>
              <a:lstStyle/>
              <a:p>
                <a:r>
                  <a:rPr lang="en-US">
                    <a:solidFill>
                      <a:schemeClr val="tx1">
                        <a:lumMod val="85000"/>
                        <a:lumOff val="15000"/>
                      </a:schemeClr>
                    </a:solidFill>
                  </a:rPr>
                  <a:t>Side view</a:t>
                </a:r>
                <a:endParaRPr lang="en-US">
                  <a:solidFill>
                    <a:schemeClr val="tx1">
                      <a:lumMod val="85000"/>
                      <a:lumOff val="15000"/>
                    </a:schemeClr>
                  </a:solidFill>
                </a:endParaRPr>
              </a:p>
            </p:txBody>
          </p:sp>
        </p:grpSp>
      </p:grpSp>
    </p:spTree>
    <p:extLst>
      <p:ext uri="{BB962C8B-B14F-4D97-AF65-F5344CB8AC3E}">
        <p14:creationId xmlns:p14="http://schemas.microsoft.com/office/powerpoint/2010/main" val="247031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64592" y="167635"/>
            <a:ext cx="12051056" cy="892552"/>
          </a:xfrm>
          <a:prstGeom prst="rect">
            <a:avLst/>
          </a:prstGeom>
          <a:noFill/>
        </p:spPr>
        <p:txBody>
          <a:bodyPr wrap="none" rtlCol="0">
            <a:spAutoFit/>
          </a:bodyPr>
          <a:lstStyle/>
          <a:p>
            <a:r>
              <a:rPr lang="en-US" sz="2600" b="1" dirty="0">
                <a:solidFill>
                  <a:srgbClr val="FF3F7A"/>
                </a:solidFill>
                <a:latin typeface="Euclid" panose="02020503060505020303" pitchFamily="18" charset="0"/>
              </a:rPr>
              <a:t>The “entrance pupil” is the image of the stop formed by the front lens elements</a:t>
            </a:r>
          </a:p>
          <a:p>
            <a:r>
              <a:rPr lang="en-US" sz="2600" b="1" dirty="0">
                <a:solidFill>
                  <a:srgbClr val="FF3F7A"/>
                </a:solidFill>
                <a:latin typeface="Euclid" panose="02020503060505020303" pitchFamily="18" charset="0"/>
              </a:rPr>
              <a:t>and the “exit pupil” is the image of the stop formed by the rear lens elements </a:t>
            </a:r>
          </a:p>
        </p:txBody>
      </p:sp>
      <p:grpSp>
        <p:nvGrpSpPr>
          <p:cNvPr id="104" name="Group 103"/>
          <p:cNvGrpSpPr>
            <a:grpSpLocks noChangeAspect="1"/>
          </p:cNvGrpSpPr>
          <p:nvPr/>
        </p:nvGrpSpPr>
        <p:grpSpPr>
          <a:xfrm>
            <a:off x="3103866" y="3346097"/>
            <a:ext cx="8872561" cy="3322777"/>
            <a:chOff x="3101086" y="3020971"/>
            <a:chExt cx="9276705" cy="3474126"/>
          </a:xfrm>
        </p:grpSpPr>
        <p:grpSp>
          <p:nvGrpSpPr>
            <p:cNvPr id="87" name="Group 86"/>
            <p:cNvGrpSpPr/>
            <p:nvPr/>
          </p:nvGrpSpPr>
          <p:grpSpPr>
            <a:xfrm>
              <a:off x="3524036" y="3740084"/>
              <a:ext cx="7952198" cy="2726283"/>
              <a:chOff x="3524036" y="3270184"/>
              <a:chExt cx="7952198" cy="2726283"/>
            </a:xfrm>
          </p:grpSpPr>
          <p:pic>
            <p:nvPicPr>
              <p:cNvPr id="3" name="Picture 2"/>
              <p:cNvPicPr>
                <a:picLocks noChangeAspect="1"/>
              </p:cNvPicPr>
              <p:nvPr/>
            </p:nvPicPr>
            <p:blipFill rotWithShape="1">
              <a:blip r:embed="rId3"/>
              <a:srcRect t="12587" b="17275"/>
              <a:stretch/>
            </p:blipFill>
            <p:spPr>
              <a:xfrm>
                <a:off x="3524036" y="3270184"/>
                <a:ext cx="7952198" cy="2726283"/>
              </a:xfrm>
              <a:prstGeom prst="rect">
                <a:avLst/>
              </a:prstGeom>
            </p:spPr>
          </p:pic>
          <p:grpSp>
            <p:nvGrpSpPr>
              <p:cNvPr id="40" name="Group 39"/>
              <p:cNvGrpSpPr/>
              <p:nvPr/>
            </p:nvGrpSpPr>
            <p:grpSpPr>
              <a:xfrm>
                <a:off x="7655442" y="3731806"/>
                <a:ext cx="96723" cy="1795202"/>
                <a:chOff x="7655442" y="3681006"/>
                <a:chExt cx="96723" cy="1795202"/>
              </a:xfrm>
            </p:grpSpPr>
            <p:grpSp>
              <p:nvGrpSpPr>
                <p:cNvPr id="34" name="Group 33"/>
                <p:cNvGrpSpPr/>
                <p:nvPr/>
              </p:nvGrpSpPr>
              <p:grpSpPr>
                <a:xfrm flipH="1">
                  <a:off x="7655442" y="3681006"/>
                  <a:ext cx="96723" cy="318768"/>
                  <a:chOff x="4946650" y="1840171"/>
                  <a:chExt cx="133350" cy="439479"/>
                </a:xfrm>
              </p:grpSpPr>
              <p:cxnSp>
                <p:nvCxnSpPr>
                  <p:cNvPr id="38" name="Straight Connector 37"/>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H="1" flipV="1">
                  <a:off x="7655442" y="5157440"/>
                  <a:ext cx="96723" cy="318768"/>
                  <a:chOff x="4946650" y="1840171"/>
                  <a:chExt cx="133350" cy="439479"/>
                </a:xfrm>
              </p:grpSpPr>
              <p:cxnSp>
                <p:nvCxnSpPr>
                  <p:cNvPr id="36" name="Straight Connector 3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6672894" y="3270184"/>
                <a:ext cx="96723" cy="2726283"/>
                <a:chOff x="6704644" y="3219384"/>
                <a:chExt cx="96723" cy="2726283"/>
              </a:xfrm>
            </p:grpSpPr>
            <p:cxnSp>
              <p:nvCxnSpPr>
                <p:cNvPr id="32" name="Straight Connector 31"/>
                <p:cNvCxnSpPr/>
                <p:nvPr/>
              </p:nvCxnSpPr>
              <p:spPr>
                <a:xfrm flipH="1">
                  <a:off x="6755071" y="3550468"/>
                  <a:ext cx="0" cy="2066544"/>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flipH="1">
                  <a:off x="6704644" y="3219384"/>
                  <a:ext cx="96723" cy="318768"/>
                  <a:chOff x="4946650" y="1840171"/>
                  <a:chExt cx="133350" cy="439479"/>
                </a:xfrm>
              </p:grpSpPr>
              <p:cxnSp>
                <p:nvCxnSpPr>
                  <p:cNvPr id="46" name="Straight Connector 45"/>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flipH="1" flipV="1">
                  <a:off x="6704644" y="5626899"/>
                  <a:ext cx="96723" cy="318768"/>
                  <a:chOff x="4946650" y="1840171"/>
                  <a:chExt cx="133350" cy="439479"/>
                </a:xfrm>
              </p:grpSpPr>
              <p:cxnSp>
                <p:nvCxnSpPr>
                  <p:cNvPr id="44" name="Straight Connector 43"/>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5" name="Group 54"/>
              <p:cNvGrpSpPr/>
              <p:nvPr/>
            </p:nvGrpSpPr>
            <p:grpSpPr>
              <a:xfrm>
                <a:off x="8865709" y="3334886"/>
                <a:ext cx="96723" cy="2603412"/>
                <a:chOff x="8865709" y="3284086"/>
                <a:chExt cx="96723" cy="2603412"/>
              </a:xfrm>
            </p:grpSpPr>
            <p:cxnSp>
              <p:nvCxnSpPr>
                <p:cNvPr id="29" name="Straight Connector 28"/>
                <p:cNvCxnSpPr/>
                <p:nvPr/>
              </p:nvCxnSpPr>
              <p:spPr>
                <a:xfrm flipH="1">
                  <a:off x="8914071" y="3617143"/>
                  <a:ext cx="0" cy="1938528"/>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flipH="1">
                  <a:off x="8865709" y="3284086"/>
                  <a:ext cx="96723" cy="318768"/>
                  <a:chOff x="4946650" y="1840171"/>
                  <a:chExt cx="133350" cy="439479"/>
                </a:xfrm>
              </p:grpSpPr>
              <p:cxnSp>
                <p:nvCxnSpPr>
                  <p:cNvPr id="49" name="Straight Connector 48"/>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flipH="1" flipV="1">
                  <a:off x="8865709" y="5568730"/>
                  <a:ext cx="96723" cy="318768"/>
                  <a:chOff x="4946650" y="1840171"/>
                  <a:chExt cx="133350" cy="439479"/>
                </a:xfrm>
              </p:grpSpPr>
              <p:cxnSp>
                <p:nvCxnSpPr>
                  <p:cNvPr id="52" name="Straight Connector 51"/>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82" name="Group 81"/>
              <p:cNvGrpSpPr/>
              <p:nvPr/>
            </p:nvGrpSpPr>
            <p:grpSpPr>
              <a:xfrm>
                <a:off x="3535680" y="3975100"/>
                <a:ext cx="5381439" cy="659230"/>
                <a:chOff x="3535680" y="3924300"/>
                <a:chExt cx="5381439" cy="659230"/>
              </a:xfrm>
            </p:grpSpPr>
            <p:cxnSp>
              <p:nvCxnSpPr>
                <p:cNvPr id="57" name="Incoming chief ray"/>
                <p:cNvCxnSpPr>
                  <a:cxnSpLocks noChangeAspect="1"/>
                </p:cNvCxnSpPr>
                <p:nvPr/>
              </p:nvCxnSpPr>
              <p:spPr>
                <a:xfrm>
                  <a:off x="3535680" y="3924300"/>
                  <a:ext cx="1719739" cy="211276"/>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69" name="virtualIncoming chief ray"/>
                <p:cNvCxnSpPr>
                  <a:cxnSpLocks noChangeAspect="1"/>
                </p:cNvCxnSpPr>
                <p:nvPr/>
              </p:nvCxnSpPr>
              <p:spPr>
                <a:xfrm>
                  <a:off x="5257800" y="4133970"/>
                  <a:ext cx="3659319" cy="44956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0" name="Isosceles Triangle 79"/>
                <p:cNvSpPr>
                  <a:spLocks noChangeAspect="1"/>
                </p:cNvSpPr>
                <p:nvPr/>
              </p:nvSpPr>
              <p:spPr>
                <a:xfrm rot="5844565">
                  <a:off x="4230572" y="3956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6716840" y="4631946"/>
                <a:ext cx="4752253" cy="586169"/>
                <a:chOff x="6716840" y="4581146"/>
                <a:chExt cx="4752253" cy="586169"/>
              </a:xfrm>
            </p:grpSpPr>
            <p:cxnSp>
              <p:nvCxnSpPr>
                <p:cNvPr id="63" name="outgoing chief ray"/>
                <p:cNvCxnSpPr>
                  <a:cxnSpLocks noChangeAspect="1"/>
                </p:cNvCxnSpPr>
                <p:nvPr/>
              </p:nvCxnSpPr>
              <p:spPr>
                <a:xfrm flipH="1" flipV="1">
                  <a:off x="9754402" y="4957763"/>
                  <a:ext cx="1714691" cy="209552"/>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70" name="virtualoutgoing chief ray"/>
                <p:cNvCxnSpPr>
                  <a:cxnSpLocks noChangeAspect="1"/>
                </p:cNvCxnSpPr>
                <p:nvPr/>
              </p:nvCxnSpPr>
              <p:spPr>
                <a:xfrm flipH="1" flipV="1">
                  <a:off x="6716840" y="4581146"/>
                  <a:ext cx="3041523" cy="37170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1" name="Isosceles Triangle 80"/>
                <p:cNvSpPr>
                  <a:spLocks noChangeAspect="1"/>
                </p:cNvSpPr>
                <p:nvPr/>
              </p:nvSpPr>
              <p:spPr>
                <a:xfrm rot="5844565">
                  <a:off x="10450520" y="498728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8" name="Rectangle 87"/>
            <p:cNvSpPr/>
            <p:nvPr/>
          </p:nvSpPr>
          <p:spPr>
            <a:xfrm>
              <a:off x="7458877" y="3260002"/>
              <a:ext cx="1497528" cy="321796"/>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Entrance pupil</a:t>
              </a:r>
              <a:endParaRPr lang="en-US" sz="1400" dirty="0">
                <a:solidFill>
                  <a:srgbClr val="17B2B6"/>
                </a:solidFill>
              </a:endParaRPr>
            </a:p>
          </p:txBody>
        </p:sp>
        <p:sp>
          <p:nvSpPr>
            <p:cNvPr id="89" name="Arc 88"/>
            <p:cNvSpPr/>
            <p:nvPr/>
          </p:nvSpPr>
          <p:spPr>
            <a:xfrm>
              <a:off x="8046818" y="3296297"/>
              <a:ext cx="871069" cy="895770"/>
            </a:xfrm>
            <a:prstGeom prst="arc">
              <a:avLst>
                <a:gd name="adj1" fmla="val 18778600"/>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Rectangle 89"/>
            <p:cNvSpPr/>
            <p:nvPr/>
          </p:nvSpPr>
          <p:spPr>
            <a:xfrm>
              <a:off x="6895663" y="3020971"/>
              <a:ext cx="1225257" cy="307777"/>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Exit pupil</a:t>
              </a:r>
            </a:p>
          </p:txBody>
        </p:sp>
        <p:sp>
          <p:nvSpPr>
            <p:cNvPr id="91" name="Arc 90"/>
            <p:cNvSpPr/>
            <p:nvPr/>
          </p:nvSpPr>
          <p:spPr>
            <a:xfrm>
              <a:off x="6722109" y="3088745"/>
              <a:ext cx="1044296" cy="1150325"/>
            </a:xfrm>
            <a:prstGeom prst="arc">
              <a:avLst>
                <a:gd name="adj1" fmla="val 10724335"/>
                <a:gd name="adj2" fmla="val 14464663"/>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Oval 93"/>
            <p:cNvSpPr>
              <a:spLocks noChangeAspect="1"/>
            </p:cNvSpPr>
            <p:nvPr/>
          </p:nvSpPr>
          <p:spPr>
            <a:xfrm>
              <a:off x="6685163" y="5062366"/>
              <a:ext cx="82296" cy="8229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416387" y="3904963"/>
              <a:ext cx="596125" cy="307777"/>
            </a:xfrm>
            <a:prstGeom prst="rect">
              <a:avLst/>
            </a:prstGeom>
          </p:spPr>
          <p:txBody>
            <a:bodyPr wrap="square">
              <a:spAutoFit/>
            </a:bodyPr>
            <a:lstStyle/>
            <a:p>
              <a:pPr algn="ctr"/>
              <a:r>
                <a:rPr lang="en-US" sz="1400">
                  <a:solidFill>
                    <a:srgbClr val="17B2B6"/>
                  </a:solidFill>
                  <a:latin typeface="Euclid" panose="02020503060505020303" pitchFamily="18" charset="0"/>
                  <a:ea typeface="Segoe UI Symbol" pitchFamily="34" charset="0"/>
                </a:rPr>
                <a:t>Stop</a:t>
              </a:r>
              <a:endParaRPr lang="en-US" sz="1400" dirty="0">
                <a:solidFill>
                  <a:srgbClr val="17B2B6"/>
                </a:solidFill>
                <a:latin typeface="Euclid" panose="02020503060505020303" pitchFamily="18" charset="0"/>
                <a:ea typeface="Segoe UI Symbol" pitchFamily="34" charset="0"/>
              </a:endParaRPr>
            </a:p>
          </p:txBody>
        </p:sp>
        <p:sp>
          <p:nvSpPr>
            <p:cNvPr id="96" name="Oval 95"/>
            <p:cNvSpPr>
              <a:spLocks noChangeAspect="1"/>
            </p:cNvSpPr>
            <p:nvPr/>
          </p:nvSpPr>
          <p:spPr>
            <a:xfrm>
              <a:off x="8872767" y="5070198"/>
              <a:ext cx="82296" cy="8229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flipV="1">
              <a:off x="4967292" y="5145863"/>
              <a:ext cx="1717857" cy="1222286"/>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9" name="Rectangle 98"/>
                <p:cNvSpPr/>
                <p:nvPr/>
              </p:nvSpPr>
              <p:spPr>
                <a:xfrm>
                  <a:off x="3101086" y="6181165"/>
                  <a:ext cx="1947662" cy="313932"/>
                </a:xfrm>
                <a:prstGeom prst="rect">
                  <a:avLst/>
                </a:prstGeom>
              </p:spPr>
              <p:txBody>
                <a:bodyPr wrap="square">
                  <a:spAutoFit/>
                </a:bodyPr>
                <a:lstStyle/>
                <a:p>
                  <a:r>
                    <a:rPr lang="en-US" sz="140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exit pupil (</a:t>
                  </a:r>
                  <a14:m>
                    <m:oMath xmlns:m="http://schemas.openxmlformats.org/officeDocument/2006/math">
                      <m:acc>
                        <m:accPr>
                          <m:chr m:val="́"/>
                          <m:ctrlPr>
                            <a:rPr lang="en-US" sz="1400"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ctrlPr>
                        </m:accPr>
                        <m:e>
                          <m:r>
                            <a:rPr lang="en-US" sz="1400"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e>
                      </m:acc>
                    </m:oMath>
                  </a14:m>
                  <a:r>
                    <a:rPr lang="en-US" sz="140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p:sp>
              <p:nvSpPr>
                <p:cNvPr id="99" name="Rectangle 98"/>
                <p:cNvSpPr>
                  <a:spLocks noRot="1" noChangeAspect="1" noMove="1" noResize="1" noEditPoints="1" noAdjustHandles="1" noChangeArrowheads="1" noChangeShapeType="1" noTextEdit="1"/>
                </p:cNvSpPr>
                <p:nvPr/>
              </p:nvSpPr>
              <p:spPr>
                <a:xfrm>
                  <a:off x="3101086" y="6181165"/>
                  <a:ext cx="1947662" cy="313932"/>
                </a:xfrm>
                <a:prstGeom prst="rect">
                  <a:avLst/>
                </a:prstGeom>
                <a:blipFill>
                  <a:blip r:embed="rId4"/>
                  <a:stretch>
                    <a:fillRect l="-980" t="-2041" r="-327" b="-244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1" name="Rectangle 100"/>
                <p:cNvSpPr/>
                <p:nvPr/>
              </p:nvSpPr>
              <p:spPr>
                <a:xfrm>
                  <a:off x="10018813" y="3919192"/>
                  <a:ext cx="2358978" cy="328231"/>
                </a:xfrm>
                <a:prstGeom prst="rect">
                  <a:avLst/>
                </a:prstGeom>
              </p:spPr>
              <p:txBody>
                <a:bodyPr wrap="square">
                  <a:spAutoFit/>
                </a:bodyPr>
                <a:lstStyle/>
                <a:p>
                  <a:r>
                    <a:rPr lang="en-US" sz="140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entrance pupil (</a:t>
                  </a:r>
                  <a14:m>
                    <m:oMath xmlns:m="http://schemas.openxmlformats.org/officeDocument/2006/math">
                      <m:r>
                        <a:rPr lang="en-US" sz="1400"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oMath>
                  </a14:m>
                  <a:r>
                    <a:rPr lang="en-US" sz="140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p:sp>
              <p:nvSpPr>
                <p:cNvPr id="101" name="Rectangle 100"/>
                <p:cNvSpPr>
                  <a:spLocks noRot="1" noChangeAspect="1" noMove="1" noResize="1" noEditPoints="1" noAdjustHandles="1" noChangeArrowheads="1" noChangeShapeType="1" noTextEdit="1"/>
                </p:cNvSpPr>
                <p:nvPr/>
              </p:nvSpPr>
              <p:spPr>
                <a:xfrm>
                  <a:off x="10018813" y="3919192"/>
                  <a:ext cx="2358978" cy="328231"/>
                </a:xfrm>
                <a:prstGeom prst="rect">
                  <a:avLst/>
                </a:prstGeom>
                <a:blipFill>
                  <a:blip r:embed="rId5"/>
                  <a:stretch>
                    <a:fillRect l="-811" t="-3922" b="-17647"/>
                  </a:stretch>
                </a:blipFill>
              </p:spPr>
              <p:txBody>
                <a:bodyPr/>
                <a:lstStyle/>
                <a:p>
                  <a:r>
                    <a:rPr lang="en-US">
                      <a:noFill/>
                    </a:rPr>
                    <a:t> </a:t>
                  </a:r>
                </a:p>
              </p:txBody>
            </p:sp>
          </mc:Fallback>
        </mc:AlternateContent>
        <p:cxnSp>
          <p:nvCxnSpPr>
            <p:cNvPr id="102" name="Straight Arrow Connector 101"/>
            <p:cNvCxnSpPr/>
            <p:nvPr/>
          </p:nvCxnSpPr>
          <p:spPr>
            <a:xfrm flipH="1">
              <a:off x="8958956" y="4129292"/>
              <a:ext cx="1112695" cy="926977"/>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p:nvGrpSpPr>
          <p:cNvPr id="121" name="Group 120"/>
          <p:cNvGrpSpPr/>
          <p:nvPr/>
        </p:nvGrpSpPr>
        <p:grpSpPr>
          <a:xfrm>
            <a:off x="992653" y="936448"/>
            <a:ext cx="9795214" cy="2535169"/>
            <a:chOff x="992653" y="936448"/>
            <a:chExt cx="9795214" cy="2535169"/>
          </a:xfrm>
        </p:grpSpPr>
        <p:pic>
          <p:nvPicPr>
            <p:cNvPr id="2" name="Picture 1"/>
            <p:cNvPicPr>
              <a:picLocks noChangeAspect="1"/>
            </p:cNvPicPr>
            <p:nvPr/>
          </p:nvPicPr>
          <p:blipFill>
            <a:blip r:embed="rId6"/>
            <a:stretch>
              <a:fillRect/>
            </a:stretch>
          </p:blipFill>
          <p:spPr>
            <a:xfrm>
              <a:off x="992653" y="936448"/>
              <a:ext cx="9795214" cy="2213931"/>
            </a:xfrm>
            <a:prstGeom prst="rect">
              <a:avLst/>
            </a:prstGeom>
          </p:spPr>
        </p:pic>
        <p:grpSp>
          <p:nvGrpSpPr>
            <p:cNvPr id="11" name="Group 10"/>
            <p:cNvGrpSpPr/>
            <p:nvPr/>
          </p:nvGrpSpPr>
          <p:grpSpPr>
            <a:xfrm>
              <a:off x="7975602" y="1605338"/>
              <a:ext cx="96723" cy="1033195"/>
              <a:chOff x="7975602" y="1605338"/>
              <a:chExt cx="96723" cy="1033195"/>
            </a:xfrm>
          </p:grpSpPr>
          <p:grpSp>
            <p:nvGrpSpPr>
              <p:cNvPr id="5" name="Group 4"/>
              <p:cNvGrpSpPr/>
              <p:nvPr/>
            </p:nvGrpSpPr>
            <p:grpSpPr>
              <a:xfrm flipH="1">
                <a:off x="7975602" y="1605338"/>
                <a:ext cx="96723" cy="318768"/>
                <a:chOff x="4946650" y="1840171"/>
                <a:chExt cx="133350" cy="439479"/>
              </a:xfrm>
            </p:grpSpPr>
            <p:cxnSp>
              <p:nvCxnSpPr>
                <p:cNvPr id="9" name="Straight Connector 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flipH="1" flipV="1">
                <a:off x="7975602" y="2319765"/>
                <a:ext cx="96723" cy="318768"/>
                <a:chOff x="4946650" y="1840171"/>
                <a:chExt cx="133350" cy="439479"/>
              </a:xfrm>
            </p:grpSpPr>
            <p:cxnSp>
              <p:nvCxnSpPr>
                <p:cNvPr id="7" name="Straight Connector 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3" name="Straight Arrow Connector 12"/>
            <p:cNvCxnSpPr/>
            <p:nvPr/>
          </p:nvCxnSpPr>
          <p:spPr>
            <a:xfrm flipH="1" flipV="1">
              <a:off x="1081085" y="1217090"/>
              <a:ext cx="0" cy="896112"/>
            </a:xfrm>
            <a:prstGeom prst="straightConnector1">
              <a:avLst/>
            </a:prstGeom>
            <a:ln w="3175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10577032" y="2117964"/>
              <a:ext cx="0" cy="365760"/>
            </a:xfrm>
            <a:prstGeom prst="straightConnector1">
              <a:avLst/>
            </a:prstGeom>
            <a:ln w="2540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79735" y="3102285"/>
              <a:ext cx="3680046" cy="369332"/>
            </a:xfrm>
            <a:prstGeom prst="rect">
              <a:avLst/>
            </a:prstGeom>
            <a:noFill/>
          </p:spPr>
          <p:txBody>
            <a:bodyPr wrap="none" rtlCol="0">
              <a:spAutoFit/>
            </a:bodyPr>
            <a:lstStyle/>
            <a:p>
              <a:r>
                <a:rPr lang="en-US">
                  <a:solidFill>
                    <a:schemeClr val="tx1">
                      <a:lumMod val="75000"/>
                      <a:lumOff val="25000"/>
                    </a:schemeClr>
                  </a:solidFill>
                </a:rPr>
                <a:t>Double Gauss, 102 </a:t>
              </a:r>
              <a:r>
                <a:rPr lang="en-US" i="1">
                  <a:solidFill>
                    <a:schemeClr val="tx1">
                      <a:lumMod val="75000"/>
                      <a:lumOff val="25000"/>
                    </a:schemeClr>
                  </a:solidFill>
                </a:rPr>
                <a:t>mm</a:t>
              </a:r>
              <a:r>
                <a:rPr lang="en-US">
                  <a:solidFill>
                    <a:schemeClr val="tx1">
                      <a:lumMod val="75000"/>
                      <a:lumOff val="25000"/>
                    </a:schemeClr>
                  </a:solidFill>
                </a:rPr>
                <a:t> lens in Zemax</a:t>
              </a:r>
              <a:endParaRPr lang="en-US">
                <a:solidFill>
                  <a:schemeClr val="tx1">
                    <a:lumMod val="75000"/>
                    <a:lumOff val="25000"/>
                  </a:schemeClr>
                </a:solidFill>
              </a:endParaRPr>
            </a:p>
          </p:txBody>
        </p:sp>
        <p:cxnSp>
          <p:nvCxnSpPr>
            <p:cNvPr id="108" name="Straight Connector 107"/>
            <p:cNvCxnSpPr>
              <a:cxnSpLocks/>
            </p:cNvCxnSpPr>
            <p:nvPr/>
          </p:nvCxnSpPr>
          <p:spPr>
            <a:xfrm>
              <a:off x="8394935" y="2618254"/>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72769" y="2704599"/>
              <a:ext cx="7315200"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2" name="Straight Connector 111"/>
            <p:cNvCxnSpPr>
              <a:cxnSpLocks/>
            </p:cNvCxnSpPr>
            <p:nvPr/>
          </p:nvCxnSpPr>
          <p:spPr>
            <a:xfrm>
              <a:off x="1079735" y="2618254"/>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519527" y="2447879"/>
              <a:ext cx="856325"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~361 </a:t>
              </a:r>
              <a:r>
                <a:rPr lang="en-US" sz="1400" i="1">
                  <a:solidFill>
                    <a:schemeClr val="tx1">
                      <a:lumMod val="75000"/>
                      <a:lumOff val="25000"/>
                    </a:schemeClr>
                  </a:solidFill>
                  <a:latin typeface="Times New Roman" panose="02020603050405020304" pitchFamily="18" charset="0"/>
                  <a:cs typeface="Times New Roman" panose="02020603050405020304" pitchFamily="18" charset="0"/>
                </a:rPr>
                <a:t>mm</a:t>
              </a:r>
              <a:endParaRPr lang="en-US" sz="1400" i="1">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18" name="TextBox 117"/>
            <p:cNvSpPr txBox="1"/>
            <p:nvPr/>
          </p:nvSpPr>
          <p:spPr>
            <a:xfrm>
              <a:off x="9018844" y="2612804"/>
              <a:ext cx="856325"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~144 </a:t>
              </a:r>
              <a:r>
                <a:rPr lang="en-US" sz="1400" i="1">
                  <a:solidFill>
                    <a:schemeClr val="tx1">
                      <a:lumMod val="75000"/>
                      <a:lumOff val="25000"/>
                    </a:schemeClr>
                  </a:solidFill>
                  <a:latin typeface="Times New Roman" panose="02020603050405020304" pitchFamily="18" charset="0"/>
                  <a:cs typeface="Times New Roman" panose="02020603050405020304" pitchFamily="18" charset="0"/>
                </a:rPr>
                <a:t>mm</a:t>
              </a:r>
              <a:endParaRPr lang="en-US" sz="1400" i="1">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120" name="Group 119"/>
            <p:cNvGrpSpPr/>
            <p:nvPr/>
          </p:nvGrpSpPr>
          <p:grpSpPr>
            <a:xfrm>
              <a:off x="7680560" y="2766693"/>
              <a:ext cx="2892063" cy="172690"/>
              <a:chOff x="7680560" y="2766693"/>
              <a:chExt cx="2892063" cy="172690"/>
            </a:xfrm>
          </p:grpSpPr>
          <p:cxnSp>
            <p:nvCxnSpPr>
              <p:cNvPr id="106" name="Straight Connector 105"/>
              <p:cNvCxnSpPr>
                <a:cxnSpLocks/>
              </p:cNvCxnSpPr>
              <p:nvPr/>
            </p:nvCxnSpPr>
            <p:spPr>
              <a:xfrm flipH="1">
                <a:off x="768056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683119" y="2853038"/>
                <a:ext cx="2889504"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9" name="Straight Connector 118"/>
              <p:cNvCxnSpPr>
                <a:cxnSpLocks/>
              </p:cNvCxnSpPr>
              <p:nvPr/>
            </p:nvCxnSpPr>
            <p:spPr>
              <a:xfrm flipH="1">
                <a:off x="1056600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64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0971837"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Everything in optics makes sense in light of the pupils</a:t>
            </a:r>
          </a:p>
        </p:txBody>
      </p:sp>
    </p:spTree>
    <p:extLst>
      <p:ext uri="{BB962C8B-B14F-4D97-AF65-F5344CB8AC3E}">
        <p14:creationId xmlns:p14="http://schemas.microsoft.com/office/powerpoint/2010/main" val="287881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415604" y="4615543"/>
            <a:ext cx="3191019" cy="1061556"/>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164592" y="167635"/>
                <a:ext cx="10971837" cy="928396"/>
              </a:xfrm>
              <a:prstGeom prst="rect">
                <a:avLst/>
              </a:prstGeom>
              <a:noFill/>
            </p:spPr>
            <p:txBody>
              <a:bodyPr wrap="square" rtlCol="0">
                <a:spAutoFit/>
              </a:bodyPr>
              <a:lstStyle/>
              <a:p>
                <a:r>
                  <a:rPr lang="en-US" sz="2600" b="1">
                    <a:solidFill>
                      <a:srgbClr val="FF3F7A"/>
                    </a:solidFill>
                    <a:latin typeface="Euclid" panose="02020503060505020303" pitchFamily="18" charset="0"/>
                  </a:rPr>
                  <a:t>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a:solidFill>
                      <a:srgbClr val="FF3F7A"/>
                    </a:solidFill>
                    <a:latin typeface="Euclid" panose="02020503060505020303" pitchFamily="18" charset="0"/>
                  </a:rPr>
                  <a:t> changes the chief ray’s direction cosine </a:t>
                </a:r>
              </a:p>
              <a:p>
                <a:r>
                  <a:rPr lang="en-US" sz="2600" b="1">
                    <a:solidFill>
                      <a:srgbClr val="FF3F7A"/>
                    </a:solidFill>
                    <a:latin typeface="Euclid" panose="02020503060505020303" pitchFamily="18" charset="0"/>
                  </a:rPr>
                  <a:t>in the image space</a:t>
                </a:r>
                <a:endParaRPr lang="en-US" sz="2600" b="1" dirty="0">
                  <a:solidFill>
                    <a:srgbClr val="FF3F7A"/>
                  </a:solidFill>
                  <a:latin typeface="Euclid" panose="02020503060505020303"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4592" y="167635"/>
                <a:ext cx="10971837" cy="928396"/>
              </a:xfrm>
              <a:prstGeom prst="rect">
                <a:avLst/>
              </a:prstGeom>
              <a:blipFill>
                <a:blip r:embed="rId3"/>
                <a:stretch>
                  <a:fillRect l="-1000" t="-1961" b="-15686"/>
                </a:stretch>
              </a:blipFill>
            </p:spPr>
            <p:txBody>
              <a:bodyPr/>
              <a:lstStyle/>
              <a:p>
                <a:r>
                  <a:rPr lang="en-US">
                    <a:noFill/>
                  </a:rPr>
                  <a:t> </a:t>
                </a:r>
              </a:p>
            </p:txBody>
          </p:sp>
        </mc:Fallback>
      </mc:AlternateContent>
      <p:grpSp>
        <p:nvGrpSpPr>
          <p:cNvPr id="248" name="Origi-pivot-dummy" hidden="1"/>
          <p:cNvGrpSpPr/>
          <p:nvPr/>
        </p:nvGrpSpPr>
        <p:grpSpPr>
          <a:xfrm rot="21480000">
            <a:off x="6886048" y="2637196"/>
            <a:ext cx="89594" cy="89594"/>
            <a:chOff x="2988882" y="4051899"/>
            <a:chExt cx="56010" cy="56010"/>
          </a:xfrm>
        </p:grpSpPr>
        <p:sp>
          <p:nvSpPr>
            <p:cNvPr id="252" name="Oval 251"/>
            <p:cNvSpPr/>
            <p:nvPr/>
          </p:nvSpPr>
          <p:spPr>
            <a:xfrm>
              <a:off x="2988882" y="4051899"/>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3012314" y="4075332"/>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7" name="Rectangle 176"/>
              <p:cNvSpPr/>
              <p:nvPr/>
            </p:nvSpPr>
            <p:spPr>
              <a:xfrm>
                <a:off x="4330430" y="4719786"/>
                <a:ext cx="3365601" cy="957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𝒍</m:t>
                          </m:r>
                        </m:e>
                      </m:acc>
                      <m:r>
                        <a:rPr lang="en-US" b="0" i="0">
                          <a:latin typeface="Cambria Math" panose="02040503050406030204" pitchFamily="18" charset="0"/>
                        </a:rPr>
                        <m:t>=</m:t>
                      </m:r>
                      <m:f>
                        <m:fPr>
                          <m:ctrlPr>
                            <a:rPr lang="en-US" b="0" i="1">
                              <a:latin typeface="Cambria Math" panose="02040503050406030204" pitchFamily="18" charset="0"/>
                            </a:rPr>
                          </m:ctrlPr>
                        </m:fPr>
                        <m:num>
                          <m:r>
                            <a:rPr lang="en-US" b="0" i="0">
                              <a:latin typeface="Cambria Math" panose="02040503050406030204" pitchFamily="18" charset="0"/>
                            </a:rPr>
                            <m:t>1</m:t>
                          </m:r>
                        </m:num>
                        <m:den>
                          <m:rad>
                            <m:radPr>
                              <m:degHide m:val="on"/>
                              <m:ctrlPr>
                                <a:rPr lang="en-US" b="0" i="1">
                                  <a:latin typeface="Cambria Math" panose="02040503050406030204" pitchFamily="18" charset="0"/>
                                </a:rPr>
                              </m:ctrlPr>
                            </m:radPr>
                            <m:deg/>
                            <m:e>
                              <m:r>
                                <a:rPr lang="en-US" b="0" i="0">
                                  <a:latin typeface="Cambria Math" panose="02040503050406030204" pitchFamily="18" charset="0"/>
                                </a:rPr>
                                <m:t>1+</m:t>
                              </m:r>
                              <m:d>
                                <m:dPr>
                                  <m:ctrlPr>
                                    <a:rPr lang="en-US" b="0" i="1">
                                      <a:latin typeface="Cambria Math" panose="02040503050406030204" pitchFamily="18" charset="0"/>
                                    </a:rPr>
                                  </m:ctrlPr>
                                </m:dPr>
                                <m:e>
                                  <m:sSubSup>
                                    <m:sSubSupPr>
                                      <m:ctrlPr>
                                        <a:rPr lang="en-US" b="0" i="1">
                                          <a:latin typeface="Cambria Math" panose="02040503050406030204" pitchFamily="18" charset="0"/>
                                        </a:rPr>
                                      </m:ctrlPr>
                                    </m:sSubSup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𝑝</m:t>
                                      </m:r>
                                    </m:sub>
                                    <m:sup>
                                      <m:r>
                                        <a:rPr lang="en-US" b="0" i="0">
                                          <a:latin typeface="Cambria Math" panose="02040503050406030204" pitchFamily="18" charset="0"/>
                                        </a:rPr>
                                        <m:t>2</m:t>
                                      </m:r>
                                    </m:sup>
                                  </m:sSubSup>
                                  <m:r>
                                    <a:rPr lang="en-US" b="0" i="0">
                                      <a:latin typeface="Cambria Math" panose="02040503050406030204" pitchFamily="18" charset="0"/>
                                    </a:rPr>
                                    <m:t>−1</m:t>
                                  </m:r>
                                </m:e>
                              </m:d>
                              <m:sSubSup>
                                <m:sSubSupPr>
                                  <m:ctrlPr>
                                    <a:rPr lang="en-US" b="0" i="1">
                                      <a:latin typeface="Cambria Math" panose="02040503050406030204" pitchFamily="18" charset="0"/>
                                    </a:rPr>
                                  </m:ctrlPr>
                                </m:sSubSupPr>
                                <m:e>
                                  <m:r>
                                    <a:rPr lang="en-US" b="0" i="1">
                                      <a:latin typeface="Cambria Math" panose="02040503050406030204" pitchFamily="18" charset="0"/>
                                    </a:rPr>
                                    <m:t>𝑛</m:t>
                                  </m:r>
                                </m:e>
                                <m:sub>
                                  <m:r>
                                    <a:rPr lang="en-US" b="0" i="1">
                                      <a:latin typeface="Cambria Math" panose="02040503050406030204" pitchFamily="18" charset="0"/>
                                    </a:rPr>
                                    <m:t>𝑅</m:t>
                                  </m:r>
                                </m:sub>
                                <m:sup>
                                  <m:r>
                                    <a:rPr lang="en-US" b="0" i="0">
                                      <a:latin typeface="Cambria Math" panose="02040503050406030204" pitchFamily="18" charset="0"/>
                                    </a:rPr>
                                    <m:t>2</m:t>
                                  </m:r>
                                </m:sup>
                              </m:sSubSup>
                            </m:e>
                          </m:ra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r>
                        <a:rPr lang="en-US" b="1" i="1">
                          <a:latin typeface="Cambria Math" panose="02040503050406030204" pitchFamily="18" charset="0"/>
                        </a:rPr>
                        <m:t>𝒍</m:t>
                      </m:r>
                    </m:oMath>
                  </m:oMathPara>
                </a14:m>
                <a:endParaRPr lang="en-US"/>
              </a:p>
            </p:txBody>
          </p:sp>
        </mc:Choice>
        <mc:Fallback xmlns="">
          <p:sp>
            <p:nvSpPr>
              <p:cNvPr id="177" name="Rectangle 176"/>
              <p:cNvSpPr>
                <a:spLocks noRot="1" noChangeAspect="1" noMove="1" noResize="1" noEditPoints="1" noAdjustHandles="1" noChangeArrowheads="1" noChangeShapeType="1" noTextEdit="1"/>
              </p:cNvSpPr>
              <p:nvPr/>
            </p:nvSpPr>
            <p:spPr>
              <a:xfrm>
                <a:off x="4330430" y="4719786"/>
                <a:ext cx="3365601" cy="957313"/>
              </a:xfrm>
              <a:prstGeom prst="rect">
                <a:avLst/>
              </a:prstGeom>
              <a:blipFill>
                <a:blip r:embed="rId4"/>
                <a:stretch>
                  <a:fillRect/>
                </a:stretch>
              </a:blipFill>
            </p:spPr>
            <p:txBody>
              <a:bodyPr/>
              <a:lstStyle/>
              <a:p>
                <a:r>
                  <a:rPr lang="en-US">
                    <a:noFill/>
                  </a:rPr>
                  <a:t> </a:t>
                </a:r>
              </a:p>
            </p:txBody>
          </p:sp>
        </mc:Fallback>
      </mc:AlternateContent>
      <p:sp>
        <p:nvSpPr>
          <p:cNvPr id="178" name="TextBox 177"/>
          <p:cNvSpPr txBox="1"/>
          <p:nvPr/>
        </p:nvSpPr>
        <p:spPr>
          <a:xfrm>
            <a:off x="8534393" y="5876061"/>
            <a:ext cx="2991424" cy="646331"/>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output (image space)</a:t>
            </a:r>
          </a:p>
        </p:txBody>
      </p:sp>
      <p:sp>
        <p:nvSpPr>
          <p:cNvPr id="179" name="TextBox 178"/>
          <p:cNvSpPr txBox="1"/>
          <p:nvPr/>
        </p:nvSpPr>
        <p:spPr>
          <a:xfrm>
            <a:off x="719583" y="5876061"/>
            <a:ext cx="2832844" cy="646331"/>
          </a:xfrm>
          <a:prstGeom prst="rect">
            <a:avLst/>
          </a:prstGeom>
          <a:noFill/>
        </p:spPr>
        <p:txBody>
          <a:bodyPr wrap="square" rtlCol="0">
            <a:spAutoFit/>
          </a:bodyPr>
          <a:lstStyle/>
          <a:p>
            <a:pPr algn="r"/>
            <a:r>
              <a:rPr lang="en-US">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input (object space)</a:t>
            </a:r>
          </a:p>
        </p:txBody>
      </p:sp>
      <p:sp>
        <p:nvSpPr>
          <p:cNvPr id="325" name="Arc 324"/>
          <p:cNvSpPr/>
          <p:nvPr/>
        </p:nvSpPr>
        <p:spPr>
          <a:xfrm>
            <a:off x="2412531" y="3956844"/>
            <a:ext cx="2097243" cy="2097243"/>
          </a:xfrm>
          <a:prstGeom prst="arc">
            <a:avLst>
              <a:gd name="adj1" fmla="val 678791"/>
              <a:gd name="adj2" fmla="val 5103837"/>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6" name="Arc 325"/>
          <p:cNvSpPr/>
          <p:nvPr/>
        </p:nvSpPr>
        <p:spPr>
          <a:xfrm flipH="1">
            <a:off x="7516687" y="3975885"/>
            <a:ext cx="2097243" cy="2097243"/>
          </a:xfrm>
          <a:prstGeom prst="arc">
            <a:avLst>
              <a:gd name="adj1" fmla="val 625733"/>
              <a:gd name="adj2" fmla="val 5287984"/>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0" name="Straight Connector 269" hidden="1"/>
          <p:cNvCxnSpPr/>
          <p:nvPr/>
        </p:nvCxnSpPr>
        <p:spPr>
          <a:xfrm>
            <a:off x="7759311" y="1979295"/>
            <a:ext cx="0" cy="1093063"/>
          </a:xfrm>
          <a:prstGeom prst="line">
            <a:avLst/>
          </a:prstGeom>
          <a:ln w="158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7" name="TextBox 236" hidden="1"/>
              <p:cNvSpPr txBox="1"/>
              <p:nvPr/>
            </p:nvSpPr>
            <p:spPr>
              <a:xfrm rot="21480000">
                <a:off x="5132557" y="2672110"/>
                <a:ext cx="39870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𝜔</m:t>
                      </m:r>
                    </m:oMath>
                  </m:oMathPara>
                </a14:m>
                <a:endParaRPr lang="en-US" sz="1200" dirty="0"/>
              </a:p>
            </p:txBody>
          </p:sp>
        </mc:Choice>
        <mc:Fallback xmlns="">
          <p:sp>
            <p:nvSpPr>
              <p:cNvPr id="237" name="TextBox 236" hidden="1"/>
              <p:cNvSpPr txBox="1">
                <a:spLocks noRot="1" noChangeAspect="1" noMove="1" noResize="1" noEditPoints="1" noAdjustHandles="1" noChangeArrowheads="1" noChangeShapeType="1" noTextEdit="1"/>
              </p:cNvSpPr>
              <p:nvPr/>
            </p:nvSpPr>
            <p:spPr>
              <a:xfrm rot="21480000">
                <a:off x="5132557" y="2672110"/>
                <a:ext cx="398708"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237" hidden="1"/>
              <p:cNvSpPr txBox="1"/>
              <p:nvPr/>
            </p:nvSpPr>
            <p:spPr>
              <a:xfrm rot="21480000">
                <a:off x="8211594" y="2392693"/>
                <a:ext cx="44008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𝜔</m:t>
                          </m:r>
                        </m:e>
                      </m:acc>
                    </m:oMath>
                  </m:oMathPara>
                </a14:m>
                <a:endParaRPr lang="en-US" sz="1200" dirty="0"/>
              </a:p>
            </p:txBody>
          </p:sp>
        </mc:Choice>
        <mc:Fallback xmlns="">
          <p:sp>
            <p:nvSpPr>
              <p:cNvPr id="238" name="TextBox 237" hidden="1"/>
              <p:cNvSpPr txBox="1">
                <a:spLocks noRot="1" noChangeAspect="1" noMove="1" noResize="1" noEditPoints="1" noAdjustHandles="1" noChangeArrowheads="1" noChangeShapeType="1" noTextEdit="1"/>
              </p:cNvSpPr>
              <p:nvPr/>
            </p:nvSpPr>
            <p:spPr>
              <a:xfrm rot="21480000">
                <a:off x="8211594" y="2392693"/>
                <a:ext cx="440087" cy="276999"/>
              </a:xfrm>
              <a:prstGeom prst="rect">
                <a:avLst/>
              </a:prstGeom>
              <a:blipFill>
                <a:blip r:embed="rId6"/>
                <a:stretch>
                  <a:fillRect r="-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hidden="1"/>
              <p:cNvSpPr txBox="1"/>
              <p:nvPr/>
            </p:nvSpPr>
            <p:spPr>
              <a:xfrm rot="21480000">
                <a:off x="4373352" y="2728638"/>
                <a:ext cx="398708"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𝛼</m:t>
                          </m:r>
                        </m:e>
                        <m:sub>
                          <m:r>
                            <a:rPr lang="en-US" sz="1300" b="0" i="1" smtClean="0">
                              <a:latin typeface="Cambria Math" panose="02040503050406030204" pitchFamily="18" charset="0"/>
                            </a:rPr>
                            <m:t> </m:t>
                          </m:r>
                        </m:sub>
                      </m:sSub>
                    </m:oMath>
                  </m:oMathPara>
                </a14:m>
                <a:endParaRPr lang="en-US" sz="1300" dirty="0"/>
              </a:p>
            </p:txBody>
          </p:sp>
        </mc:Choice>
        <mc:Fallback xmlns="">
          <p:sp>
            <p:nvSpPr>
              <p:cNvPr id="202" name="TextBox 201" hidden="1"/>
              <p:cNvSpPr txBox="1">
                <a:spLocks noRot="1" noChangeAspect="1" noMove="1" noResize="1" noEditPoints="1" noAdjustHandles="1" noChangeArrowheads="1" noChangeShapeType="1" noTextEdit="1"/>
              </p:cNvSpPr>
              <p:nvPr/>
            </p:nvSpPr>
            <p:spPr>
              <a:xfrm rot="21480000">
                <a:off x="4373352" y="2728638"/>
                <a:ext cx="398708" cy="292388"/>
              </a:xfrm>
              <a:prstGeom prst="rect">
                <a:avLst/>
              </a:prstGeom>
              <a:blipFill>
                <a:blip r:embed="rId7"/>
                <a:stretch>
                  <a:fillRect/>
                </a:stretch>
              </a:blipFill>
            </p:spPr>
            <p:txBody>
              <a:bodyPr/>
              <a:lstStyle/>
              <a:p>
                <a:r>
                  <a:rPr lang="en-US">
                    <a:noFill/>
                  </a:rPr>
                  <a:t> </a:t>
                </a:r>
              </a:p>
            </p:txBody>
          </p:sp>
        </mc:Fallback>
      </mc:AlternateContent>
      <p:grpSp>
        <p:nvGrpSpPr>
          <p:cNvPr id="18" name="Group 17"/>
          <p:cNvGrpSpPr/>
          <p:nvPr/>
        </p:nvGrpSpPr>
        <p:grpSpPr>
          <a:xfrm>
            <a:off x="2097246" y="1029009"/>
            <a:ext cx="8746159" cy="3212573"/>
            <a:chOff x="2438622" y="870513"/>
            <a:chExt cx="8746159" cy="3212573"/>
          </a:xfrm>
        </p:grpSpPr>
        <p:sp>
          <p:nvSpPr>
            <p:cNvPr id="6" name="Freeform: Shape 5"/>
            <p:cNvSpPr/>
            <p:nvPr/>
          </p:nvSpPr>
          <p:spPr>
            <a:xfrm rot="2720583">
              <a:off x="2429385" y="1971987"/>
              <a:ext cx="932873" cy="914400"/>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z-axis of world frame"/>
            <p:cNvCxnSpPr/>
            <p:nvPr/>
          </p:nvCxnSpPr>
          <p:spPr>
            <a:xfrm>
              <a:off x="3337440" y="2672421"/>
              <a:ext cx="6435817"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noChangeAspect="1"/>
            </p:cNvCxnSpPr>
            <p:nvPr/>
          </p:nvCxnSpPr>
          <p:spPr>
            <a:xfrm flipV="1">
              <a:off x="3059375" y="2166895"/>
              <a:ext cx="6538204" cy="1226314"/>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4" name="Text Box 15"/>
                <p:cNvSpPr txBox="1">
                  <a:spLocks noChangeAspect="1"/>
                </p:cNvSpPr>
                <p:nvPr/>
              </p:nvSpPr>
              <p:spPr>
                <a:xfrm rot="20940000" flipH="1">
                  <a:off x="5852080" y="2761854"/>
                  <a:ext cx="594250"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i="1" dirty="0" smtClean="0">
                            <a:effectLst/>
                            <a:latin typeface="Cambria Math" panose="02040503050406030204" pitchFamily="18" charset="0"/>
                            <a:ea typeface="Calibri"/>
                            <a:cs typeface="Times New Roman"/>
                          </a:rPr>
                          <m:t>𝐸</m:t>
                        </m:r>
                      </m:oMath>
                    </m:oMathPara>
                  </a14:m>
                  <a:endParaRPr lang="en-US" sz="1400" dirty="0">
                    <a:effectLst/>
                    <a:ea typeface="Calibri"/>
                    <a:cs typeface="Times New Roman"/>
                  </a:endParaRPr>
                </a:p>
              </p:txBody>
            </p:sp>
          </mc:Choice>
          <mc:Fallback xmlns="">
            <p:sp>
              <p:nvSpPr>
                <p:cNvPr id="234" name="Text Box 15"/>
                <p:cNvSpPr txBox="1">
                  <a:spLocks noRot="1" noChangeAspect="1" noMove="1" noResize="1" noEditPoints="1" noAdjustHandles="1" noChangeArrowheads="1" noChangeShapeType="1" noTextEdit="1"/>
                </p:cNvSpPr>
                <p:nvPr/>
              </p:nvSpPr>
              <p:spPr>
                <a:xfrm rot="20940000" flipH="1">
                  <a:off x="5852080" y="2761854"/>
                  <a:ext cx="594250" cy="438124"/>
                </a:xfrm>
                <a:prstGeom prst="rect">
                  <a:avLst/>
                </a:prstGeom>
                <a:blipFill>
                  <a:blip r:embed="rId8"/>
                  <a:stretch>
                    <a:fillRect/>
                  </a:stretch>
                </a:blipFill>
                <a:ln w="6350">
                  <a:noFill/>
                </a:ln>
                <a:effectLst/>
              </p:spPr>
              <p:txBody>
                <a:bodyPr/>
                <a:lstStyle/>
                <a:p>
                  <a:r>
                    <a:rPr lang="en-US">
                      <a:noFill/>
                    </a:rPr>
                    <a:t> </a:t>
                  </a:r>
                </a:p>
              </p:txBody>
            </p:sp>
          </mc:Fallback>
        </mc:AlternateContent>
        <p:cxnSp>
          <p:nvCxnSpPr>
            <p:cNvPr id="184" name="Straight Connector 183"/>
            <p:cNvCxnSpPr>
              <a:cxnSpLocks noChangeAspect="1"/>
            </p:cNvCxnSpPr>
            <p:nvPr/>
          </p:nvCxnSpPr>
          <p:spPr>
            <a:xfrm rot="420000">
              <a:off x="7611993" y="1651781"/>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5" name="Text Box 15"/>
                <p:cNvSpPr txBox="1">
                  <a:spLocks noChangeAspect="1"/>
                </p:cNvSpPr>
                <p:nvPr/>
              </p:nvSpPr>
              <p:spPr>
                <a:xfrm rot="20940000" flipH="1">
                  <a:off x="7534476" y="2219668"/>
                  <a:ext cx="663738"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400" b="0" i="1" dirty="0" smtClean="0">
                                <a:effectLst/>
                                <a:latin typeface="Cambria Math" panose="02040503050406030204" pitchFamily="18" charset="0"/>
                                <a:ea typeface="Calibri"/>
                                <a:cs typeface="Times New Roman"/>
                              </a:rPr>
                            </m:ctrlPr>
                          </m:accPr>
                          <m:e>
                            <m:r>
                              <a:rPr lang="en-US" sz="1400" i="1" dirty="0" smtClean="0">
                                <a:effectLst/>
                                <a:latin typeface="Cambria Math" panose="02040503050406030204" pitchFamily="18" charset="0"/>
                                <a:ea typeface="Calibri"/>
                                <a:cs typeface="Times New Roman"/>
                              </a:rPr>
                              <m:t>𝐸</m:t>
                            </m:r>
                          </m:e>
                        </m:acc>
                      </m:oMath>
                    </m:oMathPara>
                  </a14:m>
                  <a:endParaRPr lang="en-US" sz="1400" dirty="0">
                    <a:effectLst/>
                    <a:ea typeface="Calibri"/>
                    <a:cs typeface="Times New Roman"/>
                  </a:endParaRPr>
                </a:p>
              </p:txBody>
            </p:sp>
          </mc:Choice>
          <mc:Fallback xmlns="">
            <p:sp>
              <p:nvSpPr>
                <p:cNvPr id="235" name="Text Box 15"/>
                <p:cNvSpPr txBox="1">
                  <a:spLocks noRot="1" noChangeAspect="1" noMove="1" noResize="1" noEditPoints="1" noAdjustHandles="1" noChangeArrowheads="1" noChangeShapeType="1" noTextEdit="1"/>
                </p:cNvSpPr>
                <p:nvPr/>
              </p:nvSpPr>
              <p:spPr>
                <a:xfrm rot="20940000" flipH="1">
                  <a:off x="7534476" y="2219668"/>
                  <a:ext cx="663738" cy="438124"/>
                </a:xfrm>
                <a:prstGeom prst="rect">
                  <a:avLst/>
                </a:prstGeom>
                <a:blipFill>
                  <a:blip r:embed="rId9"/>
                  <a:stretch>
                    <a:fillRect/>
                  </a:stretch>
                </a:blipFill>
                <a:ln w="6350">
                  <a:noFill/>
                </a:ln>
                <a:effectLst/>
              </p:spPr>
              <p:txBody>
                <a:bodyPr/>
                <a:lstStyle/>
                <a:p>
                  <a:r>
                    <a:rPr lang="en-US">
                      <a:noFill/>
                    </a:rPr>
                    <a:t> </a:t>
                  </a:r>
                </a:p>
              </p:txBody>
            </p:sp>
          </mc:Fallback>
        </mc:AlternateContent>
        <p:sp>
          <p:nvSpPr>
            <p:cNvPr id="236" name="Oval 235"/>
            <p:cNvSpPr/>
            <p:nvPr/>
          </p:nvSpPr>
          <p:spPr>
            <a:xfrm rot="21480000">
              <a:off x="7712948" y="2469602"/>
              <a:ext cx="89594" cy="8959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Arc 238"/>
            <p:cNvSpPr>
              <a:spLocks noChangeAspect="1"/>
            </p:cNvSpPr>
            <p:nvPr/>
          </p:nvSpPr>
          <p:spPr>
            <a:xfrm rot="21480000">
              <a:off x="5439065" y="2463722"/>
              <a:ext cx="716754" cy="716754"/>
            </a:xfrm>
            <a:prstGeom prst="arc">
              <a:avLst>
                <a:gd name="adj1" fmla="val 9849883"/>
                <a:gd name="adj2" fmla="val 11925931"/>
              </a:avLst>
            </a:prstGeom>
            <a:ln w="1270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 name="Arc 239"/>
            <p:cNvSpPr>
              <a:spLocks noChangeAspect="1"/>
            </p:cNvSpPr>
            <p:nvPr/>
          </p:nvSpPr>
          <p:spPr>
            <a:xfrm rot="21480000">
              <a:off x="7589623" y="2204410"/>
              <a:ext cx="716754" cy="716754"/>
            </a:xfrm>
            <a:prstGeom prst="arc">
              <a:avLst>
                <a:gd name="adj1" fmla="val 20362638"/>
                <a:gd name="adj2" fmla="val 1870892"/>
              </a:avLst>
            </a:prstGeom>
            <a:ln w="1270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1" name="TextBox 240"/>
                <p:cNvSpPr txBox="1"/>
                <p:nvPr/>
              </p:nvSpPr>
              <p:spPr>
                <a:xfrm rot="731728">
                  <a:off x="4597762" y="2206194"/>
                  <a:ext cx="32252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dirty="0">
                    <a:solidFill>
                      <a:srgbClr val="C00000"/>
                    </a:solidFill>
                  </a:endParaRPr>
                </a:p>
              </p:txBody>
            </p:sp>
          </mc:Choice>
          <mc:Fallback xmlns="">
            <p:sp>
              <p:nvSpPr>
                <p:cNvPr id="241" name="TextBox 240"/>
                <p:cNvSpPr txBox="1">
                  <a:spLocks noRot="1" noChangeAspect="1" noMove="1" noResize="1" noEditPoints="1" noAdjustHandles="1" noChangeArrowheads="1" noChangeShapeType="1" noTextEdit="1"/>
                </p:cNvSpPr>
                <p:nvPr/>
              </p:nvSpPr>
              <p:spPr>
                <a:xfrm rot="731728">
                  <a:off x="4597762" y="2206194"/>
                  <a:ext cx="322523" cy="36933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p:cNvSpPr txBox="1"/>
                <p:nvPr/>
              </p:nvSpPr>
              <p:spPr>
                <a:xfrm rot="1458295">
                  <a:off x="8641359" y="3029705"/>
                  <a:ext cx="290464" cy="319831"/>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xmlns="">
            <p:sp>
              <p:nvSpPr>
                <p:cNvPr id="242" name="TextBox 241"/>
                <p:cNvSpPr txBox="1">
                  <a:spLocks noRot="1" noChangeAspect="1" noMove="1" noResize="1" noEditPoints="1" noAdjustHandles="1" noChangeArrowheads="1" noChangeShapeType="1" noTextEdit="1"/>
                </p:cNvSpPr>
                <p:nvPr/>
              </p:nvSpPr>
              <p:spPr>
                <a:xfrm rot="1458295">
                  <a:off x="8641359" y="3029705"/>
                  <a:ext cx="290464" cy="319831"/>
                </a:xfrm>
                <a:prstGeom prst="rect">
                  <a:avLst/>
                </a:prstGeom>
                <a:blipFill>
                  <a:blip r:embed="rId11"/>
                  <a:stretch>
                    <a:fillRect/>
                  </a:stretch>
                </a:blipFill>
              </p:spPr>
              <p:txBody>
                <a:bodyPr/>
                <a:lstStyle/>
                <a:p>
                  <a:r>
                    <a:rPr lang="en-US">
                      <a:noFill/>
                    </a:rPr>
                    <a:t> </a:t>
                  </a:r>
                </a:p>
              </p:txBody>
            </p:sp>
          </mc:Fallback>
        </mc:AlternateContent>
        <p:sp>
          <p:nvSpPr>
            <p:cNvPr id="243" name="Oval 242"/>
            <p:cNvSpPr>
              <a:spLocks noChangeAspect="1"/>
            </p:cNvSpPr>
            <p:nvPr/>
          </p:nvSpPr>
          <p:spPr>
            <a:xfrm rot="21480000">
              <a:off x="2970029" y="2155027"/>
              <a:ext cx="89594" cy="8959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p:cNvCxnSpPr>
              <a:cxnSpLocks noChangeAspect="1"/>
            </p:cNvCxnSpPr>
            <p:nvPr/>
          </p:nvCxnSpPr>
          <p:spPr>
            <a:xfrm rot="420000">
              <a:off x="5894433" y="1946487"/>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45" name="Group 244"/>
            <p:cNvGrpSpPr/>
            <p:nvPr/>
          </p:nvGrpSpPr>
          <p:grpSpPr>
            <a:xfrm rot="21480000">
              <a:off x="5998719" y="2793974"/>
              <a:ext cx="95745" cy="94184"/>
              <a:chOff x="2398201" y="3875962"/>
              <a:chExt cx="59855" cy="58879"/>
            </a:xfrm>
          </p:grpSpPr>
          <p:sp>
            <p:nvSpPr>
              <p:cNvPr id="254" name="Oval 253"/>
              <p:cNvSpPr/>
              <p:nvPr/>
            </p:nvSpPr>
            <p:spPr>
              <a:xfrm>
                <a:off x="2402046" y="3878831"/>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flipH="1">
                <a:off x="2398201" y="3875962"/>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6" name="Straight Connector 245"/>
            <p:cNvCxnSpPr/>
            <p:nvPr/>
          </p:nvCxnSpPr>
          <p:spPr>
            <a:xfrm>
              <a:off x="3014976" y="2204159"/>
              <a:ext cx="3030589" cy="632888"/>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47" name="Isosceles Triangle 246"/>
            <p:cNvSpPr>
              <a:spLocks noChangeAspect="1"/>
            </p:cNvSpPr>
            <p:nvPr/>
          </p:nvSpPr>
          <p:spPr>
            <a:xfrm rot="6120000">
              <a:off x="4634820" y="2492199"/>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9" name="Straight Connector 248"/>
            <p:cNvCxnSpPr/>
            <p:nvPr/>
          </p:nvCxnSpPr>
          <p:spPr>
            <a:xfrm>
              <a:off x="7756243" y="2518942"/>
              <a:ext cx="1875354" cy="84597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50" name="Isosceles Triangle 249"/>
            <p:cNvSpPr>
              <a:spLocks noChangeAspect="1"/>
            </p:cNvSpPr>
            <p:nvPr/>
          </p:nvSpPr>
          <p:spPr>
            <a:xfrm rot="6960000">
              <a:off x="8821905" y="2965645"/>
              <a:ext cx="117015" cy="117012"/>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p:cNvSpPr txBox="1"/>
            <p:nvPr/>
          </p:nvSpPr>
          <p:spPr>
            <a:xfrm rot="20957016">
              <a:off x="3079629" y="3023834"/>
              <a:ext cx="1438984" cy="292388"/>
            </a:xfrm>
            <a:prstGeom prst="rect">
              <a:avLst/>
            </a:prstGeom>
            <a:noFill/>
          </p:spPr>
          <p:txBody>
            <a:bodyPr wrap="none" rtlCol="0">
              <a:spAutoFit/>
            </a:bodyPr>
            <a:lstStyle/>
            <a:p>
              <a:r>
                <a:rPr lang="en-US" sz="1300" i="1" dirty="0">
                  <a:solidFill>
                    <a:schemeClr val="tx1">
                      <a:lumMod val="65000"/>
                      <a:lumOff val="35000"/>
                    </a:schemeClr>
                  </a:solidFill>
                </a:rPr>
                <a:t>OPTICAL AXIS (OA)</a:t>
              </a:r>
            </a:p>
          </p:txBody>
        </p:sp>
        <p:grpSp>
          <p:nvGrpSpPr>
            <p:cNvPr id="195" name="Group 194"/>
            <p:cNvGrpSpPr/>
            <p:nvPr/>
          </p:nvGrpSpPr>
          <p:grpSpPr>
            <a:xfrm>
              <a:off x="6565585" y="1975756"/>
              <a:ext cx="1028876" cy="939100"/>
              <a:chOff x="7892596" y="958937"/>
              <a:chExt cx="643203" cy="587080"/>
            </a:xfrm>
          </p:grpSpPr>
          <p:grpSp>
            <p:nvGrpSpPr>
              <p:cNvPr id="217" name="Group 216"/>
              <p:cNvGrpSpPr/>
              <p:nvPr/>
            </p:nvGrpSpPr>
            <p:grpSpPr>
              <a:xfrm>
                <a:off x="7892596" y="958937"/>
                <a:ext cx="643203" cy="587080"/>
                <a:chOff x="2998653" y="2395012"/>
                <a:chExt cx="643203" cy="587080"/>
              </a:xfrm>
            </p:grpSpPr>
            <p:cxnSp>
              <p:nvCxnSpPr>
                <p:cNvPr id="219" name="Straight Arrow Connector 218"/>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TextBox 220"/>
                    <p:cNvSpPr txBox="1"/>
                    <p:nvPr/>
                  </p:nvSpPr>
                  <p:spPr>
                    <a:xfrm>
                      <a:off x="3420027" y="2808926"/>
                      <a:ext cx="221829" cy="1731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1C87FC"/>
                                    </a:solidFill>
                                    <a:latin typeface="Cambria Math" panose="02040503050406030204" pitchFamily="18" charset="0"/>
                                  </a:rPr>
                                </m:ctrlPr>
                              </m:sSubPr>
                              <m:e>
                                <m:acc>
                                  <m:accPr>
                                    <m:chr m:val="̂"/>
                                    <m:ctrlPr>
                                      <a:rPr lang="en-US" sz="1200" b="0" i="1" smtClean="0">
                                        <a:solidFill>
                                          <a:srgbClr val="1C87FC"/>
                                        </a:solidFill>
                                        <a:latin typeface="Cambria Math" panose="02040503050406030204" pitchFamily="18" charset="0"/>
                                      </a:rPr>
                                    </m:ctrlPr>
                                  </m:accPr>
                                  <m:e>
                                    <m:r>
                                      <a:rPr lang="en-US" sz="1200" b="0" i="1" smtClean="0">
                                        <a:solidFill>
                                          <a:srgbClr val="1C87FC"/>
                                        </a:solidFill>
                                        <a:latin typeface="Cambria Math" panose="02040503050406030204" pitchFamily="18" charset="0"/>
                                      </a:rPr>
                                      <m:t>𝑐</m:t>
                                    </m:r>
                                  </m:e>
                                </m:acc>
                              </m:e>
                              <m:sub>
                                <m:r>
                                  <a:rPr lang="en-US" sz="1200" b="0" i="1" smtClean="0">
                                    <a:solidFill>
                                      <a:srgbClr val="1C87FC"/>
                                    </a:solidFill>
                                    <a:latin typeface="Cambria Math" panose="02040503050406030204" pitchFamily="18" charset="0"/>
                                  </a:rPr>
                                  <m:t>𝑧</m:t>
                                </m:r>
                              </m:sub>
                            </m:sSub>
                          </m:oMath>
                        </m:oMathPara>
                      </a14:m>
                      <a:endParaRPr lang="en-US" sz="1200" dirty="0">
                        <a:solidFill>
                          <a:srgbClr val="1C87FC"/>
                        </a:solidFill>
                      </a:endParaRPr>
                    </a:p>
                  </p:txBody>
                </p:sp>
              </mc:Choice>
              <mc:Fallback xmlns="">
                <p:sp>
                  <p:nvSpPr>
                    <p:cNvPr id="221" name="TextBox 220"/>
                    <p:cNvSpPr txBox="1">
                      <a:spLocks noRot="1" noChangeAspect="1" noMove="1" noResize="1" noEditPoints="1" noAdjustHandles="1" noChangeArrowheads="1" noChangeShapeType="1" noTextEdit="1"/>
                    </p:cNvSpPr>
                    <p:nvPr/>
                  </p:nvSpPr>
                  <p:spPr>
                    <a:xfrm>
                      <a:off x="3420027" y="2808926"/>
                      <a:ext cx="221829" cy="173166"/>
                    </a:xfrm>
                    <a:prstGeom prst="rect">
                      <a:avLst/>
                    </a:prstGeom>
                    <a:blipFill>
                      <a:blip r:embed="rId12"/>
                      <a:stretch>
                        <a:fillRect r="-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p:cNvSpPr txBox="1"/>
                    <p:nvPr/>
                  </p:nvSpPr>
                  <p:spPr>
                    <a:xfrm>
                      <a:off x="2998653" y="2395012"/>
                      <a:ext cx="229044" cy="1823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00B050"/>
                                    </a:solidFill>
                                    <a:latin typeface="Cambria Math" panose="02040503050406030204" pitchFamily="18" charset="0"/>
                                  </a:rPr>
                                </m:ctrlPr>
                              </m:sSubPr>
                              <m:e>
                                <m:acc>
                                  <m:accPr>
                                    <m:chr m:val="̂"/>
                                    <m:ctrlPr>
                                      <a:rPr lang="en-US" sz="1200" b="0" i="1" smtClean="0">
                                        <a:solidFill>
                                          <a:srgbClr val="00B050"/>
                                        </a:solidFill>
                                        <a:latin typeface="Cambria Math" panose="02040503050406030204" pitchFamily="18" charset="0"/>
                                      </a:rPr>
                                    </m:ctrlPr>
                                  </m:accPr>
                                  <m:e>
                                    <m:r>
                                      <a:rPr lang="en-US" sz="1200" b="0" i="1" smtClean="0">
                                        <a:solidFill>
                                          <a:srgbClr val="00B050"/>
                                        </a:solidFill>
                                        <a:latin typeface="Cambria Math" panose="02040503050406030204" pitchFamily="18" charset="0"/>
                                      </a:rPr>
                                      <m:t>𝑐</m:t>
                                    </m:r>
                                  </m:e>
                                </m:acc>
                              </m:e>
                              <m:sub>
                                <m:r>
                                  <a:rPr lang="en-US" sz="1200" b="0" i="1" smtClean="0">
                                    <a:solidFill>
                                      <a:srgbClr val="00B050"/>
                                    </a:solidFill>
                                    <a:latin typeface="Cambria Math" panose="02040503050406030204" pitchFamily="18" charset="0"/>
                                  </a:rPr>
                                  <m:t>𝑦</m:t>
                                </m:r>
                              </m:sub>
                            </m:sSub>
                          </m:oMath>
                        </m:oMathPara>
                      </a14:m>
                      <a:endParaRPr lang="en-US" sz="1200" dirty="0">
                        <a:solidFill>
                          <a:srgbClr val="00B050"/>
                        </a:solidFill>
                      </a:endParaRPr>
                    </a:p>
                  </p:txBody>
                </p:sp>
              </mc:Choice>
              <mc:Fallback xmlns="">
                <p:sp>
                  <p:nvSpPr>
                    <p:cNvPr id="222" name="TextBox 221"/>
                    <p:cNvSpPr txBox="1">
                      <a:spLocks noRot="1" noChangeAspect="1" noMove="1" noResize="1" noEditPoints="1" noAdjustHandles="1" noChangeArrowheads="1" noChangeShapeType="1" noTextEdit="1"/>
                    </p:cNvSpPr>
                    <p:nvPr/>
                  </p:nvSpPr>
                  <p:spPr>
                    <a:xfrm>
                      <a:off x="2998653" y="2395012"/>
                      <a:ext cx="229044" cy="182306"/>
                    </a:xfrm>
                    <a:prstGeom prst="rect">
                      <a:avLst/>
                    </a:prstGeom>
                    <a:blipFill>
                      <a:blip r:embed="rId13"/>
                      <a:stretch>
                        <a:fillRect r="-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8" name="TextBox 217"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218" name="TextBox 217"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14"/>
                    <a:stretch>
                      <a:fillRect/>
                    </a:stretch>
                  </a:blipFill>
                </p:spPr>
                <p:txBody>
                  <a:bodyPr/>
                  <a:lstStyle/>
                  <a:p>
                    <a:r>
                      <a:rPr lang="en-US">
                        <a:noFill/>
                      </a:rPr>
                      <a:t> </a:t>
                    </a:r>
                  </a:p>
                </p:txBody>
              </p:sp>
            </mc:Fallback>
          </mc:AlternateContent>
        </p:grpSp>
        <p:grpSp>
          <p:nvGrpSpPr>
            <p:cNvPr id="200" name="Origi-pivot"/>
            <p:cNvGrpSpPr/>
            <p:nvPr/>
          </p:nvGrpSpPr>
          <p:grpSpPr>
            <a:xfrm>
              <a:off x="6821730" y="2626997"/>
              <a:ext cx="100583" cy="100583"/>
              <a:chOff x="3007294" y="4027686"/>
              <a:chExt cx="62880" cy="62880"/>
            </a:xfrm>
          </p:grpSpPr>
          <p:sp>
            <p:nvSpPr>
              <p:cNvPr id="213" name="Oval 212"/>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Arc 200"/>
            <p:cNvSpPr/>
            <p:nvPr/>
          </p:nvSpPr>
          <p:spPr>
            <a:xfrm>
              <a:off x="4576951" y="1858547"/>
              <a:ext cx="1352984" cy="1352984"/>
            </a:xfrm>
            <a:prstGeom prst="arc">
              <a:avLst>
                <a:gd name="adj1" fmla="val 7507062"/>
                <a:gd name="adj2" fmla="val 10348981"/>
              </a:avLst>
            </a:prstGeom>
            <a:ln w="12700">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 name="Group 6"/>
            <p:cNvGrpSpPr/>
            <p:nvPr/>
          </p:nvGrpSpPr>
          <p:grpSpPr>
            <a:xfrm>
              <a:off x="2741810" y="1150986"/>
              <a:ext cx="1191259" cy="276999"/>
              <a:chOff x="8619672" y="1399445"/>
              <a:chExt cx="1191259" cy="276999"/>
            </a:xfrm>
          </p:grpSpPr>
          <p:sp>
            <p:nvSpPr>
              <p:cNvPr id="204" name="TextBox 203"/>
              <p:cNvSpPr txBox="1"/>
              <p:nvPr/>
            </p:nvSpPr>
            <p:spPr>
              <a:xfrm>
                <a:off x="9053807" y="1399445"/>
                <a:ext cx="728726" cy="276999"/>
              </a:xfrm>
              <a:prstGeom prst="rect">
                <a:avLst/>
              </a:prstGeom>
              <a:noFill/>
            </p:spPr>
            <p:txBody>
              <a:bodyPr wrap="none" rtlCol="0">
                <a:spAutoFit/>
              </a:bodyPr>
              <a:lstStyle/>
              <a:p>
                <a:r>
                  <a:rPr lang="en-US" sz="1200" dirty="0">
                    <a:solidFill>
                      <a:schemeClr val="tx1">
                        <a:lumMod val="75000"/>
                        <a:lumOff val="25000"/>
                      </a:schemeClr>
                    </a:solidFill>
                  </a:rPr>
                  <a:t>Chief ray</a:t>
                </a:r>
              </a:p>
            </p:txBody>
          </p:sp>
          <p:grpSp>
            <p:nvGrpSpPr>
              <p:cNvPr id="205" name="Group 204"/>
              <p:cNvGrpSpPr/>
              <p:nvPr/>
            </p:nvGrpSpPr>
            <p:grpSpPr>
              <a:xfrm>
                <a:off x="8693454" y="1494889"/>
                <a:ext cx="409552" cy="73134"/>
                <a:chOff x="267517" y="2217329"/>
                <a:chExt cx="256032" cy="45720"/>
              </a:xfrm>
            </p:grpSpPr>
            <p:cxnSp>
              <p:nvCxnSpPr>
                <p:cNvPr id="211" name="Straight Connector 210"/>
                <p:cNvCxnSpPr/>
                <p:nvPr/>
              </p:nvCxnSpPr>
              <p:spPr>
                <a:xfrm>
                  <a:off x="267517" y="2240189"/>
                  <a:ext cx="256032"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12" name="Isosceles Triangle 211"/>
                <p:cNvSpPr/>
                <p:nvPr/>
              </p:nvSpPr>
              <p:spPr>
                <a:xfrm rot="5400000">
                  <a:off x="372673" y="2217329"/>
                  <a:ext cx="45720" cy="45720"/>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grpSp>
          <p:sp>
            <p:nvSpPr>
              <p:cNvPr id="206" name="Rounded Rectangle 190"/>
              <p:cNvSpPr/>
              <p:nvPr/>
            </p:nvSpPr>
            <p:spPr>
              <a:xfrm>
                <a:off x="8619672" y="1422380"/>
                <a:ext cx="1191259" cy="226188"/>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6" name="TextBox 265"/>
            <p:cNvSpPr txBox="1"/>
            <p:nvPr/>
          </p:nvSpPr>
          <p:spPr>
            <a:xfrm>
              <a:off x="7555261" y="3775309"/>
              <a:ext cx="3629520" cy="307777"/>
            </a:xfrm>
            <a:prstGeom prst="rect">
              <a:avLst/>
            </a:prstGeom>
            <a:noFill/>
          </p:spPr>
          <p:txBody>
            <a:bodyPr wrap="none" rtlCol="0">
              <a:spAutoFit/>
            </a:bodyPr>
            <a:lstStyle/>
            <a:p>
              <a:r>
                <a:rPr lang="en-US" sz="1400">
                  <a:latin typeface="Times New Roman" panose="02020603050405020304" pitchFamily="18" charset="0"/>
                  <a:cs typeface="Times New Roman" panose="02020603050405020304" pitchFamily="18" charset="0"/>
                </a:rPr>
                <a:t>Lens pivot &amp; origin of camera coordinate frame</a:t>
              </a:r>
              <a:endParaRPr lang="en-US" sz="1400" dirty="0">
                <a:latin typeface="Times New Roman" panose="02020603050405020304" pitchFamily="18" charset="0"/>
                <a:cs typeface="Times New Roman" panose="02020603050405020304" pitchFamily="18" charset="0"/>
              </a:endParaRPr>
            </a:p>
          </p:txBody>
        </p:sp>
        <p:sp>
          <p:nvSpPr>
            <p:cNvPr id="267" name="Arc 266"/>
            <p:cNvSpPr/>
            <p:nvPr/>
          </p:nvSpPr>
          <p:spPr>
            <a:xfrm>
              <a:off x="6871275" y="1619765"/>
              <a:ext cx="1571655" cy="2313184"/>
            </a:xfrm>
            <a:prstGeom prst="arc">
              <a:avLst>
                <a:gd name="adj1" fmla="val 5550906"/>
                <a:gd name="adj2" fmla="val 10876023"/>
              </a:avLst>
            </a:prstGeom>
            <a:ln w="6350">
              <a:solidFill>
                <a:schemeClr val="tx1">
                  <a:lumMod val="65000"/>
                  <a:lumOff val="35000"/>
                </a:schemeClr>
              </a:solidFill>
              <a:headEnd type="none"/>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p:cNvSpPr/>
                <p:nvPr/>
              </p:nvSpPr>
              <p:spPr>
                <a:xfrm>
                  <a:off x="2660932" y="1986464"/>
                  <a:ext cx="35458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a:p>
              </p:txBody>
            </p:sp>
          </mc:Choice>
          <mc:Fallback xmlns="">
            <p:sp>
              <p:nvSpPr>
                <p:cNvPr id="9" name="Rectangle 8"/>
                <p:cNvSpPr>
                  <a:spLocks noRot="1" noChangeAspect="1" noMove="1" noResize="1" noEditPoints="1" noAdjustHandles="1" noChangeArrowheads="1" noChangeShapeType="1" noTextEdit="1"/>
                </p:cNvSpPr>
                <p:nvPr/>
              </p:nvSpPr>
              <p:spPr>
                <a:xfrm>
                  <a:off x="2660932" y="1986464"/>
                  <a:ext cx="354584" cy="384721"/>
                </a:xfrm>
                <a:prstGeom prst="rect">
                  <a:avLst/>
                </a:prstGeom>
                <a:blipFill>
                  <a:blip r:embed="rId15"/>
                  <a:stretch>
                    <a:fillRect/>
                  </a:stretch>
                </a:blipFill>
              </p:spPr>
              <p:txBody>
                <a:bodyPr/>
                <a:lstStyle/>
                <a:p>
                  <a:r>
                    <a:rPr lang="en-US">
                      <a:noFill/>
                    </a:rPr>
                    <a:t> </a:t>
                  </a:r>
                </a:p>
              </p:txBody>
            </p:sp>
          </mc:Fallback>
        </mc:AlternateContent>
        <p:grpSp>
          <p:nvGrpSpPr>
            <p:cNvPr id="10" name="Group 9"/>
            <p:cNvGrpSpPr/>
            <p:nvPr/>
          </p:nvGrpSpPr>
          <p:grpSpPr>
            <a:xfrm>
              <a:off x="4497506" y="1266948"/>
              <a:ext cx="1501724" cy="1000982"/>
              <a:chOff x="920076" y="3281610"/>
              <a:chExt cx="1501724" cy="1000982"/>
            </a:xfrm>
          </p:grpSpPr>
          <p:sp>
            <p:nvSpPr>
              <p:cNvPr id="116" name="Rectangle 115"/>
              <p:cNvSpPr/>
              <p:nvPr/>
            </p:nvSpPr>
            <p:spPr>
              <a:xfrm>
                <a:off x="920076" y="3281610"/>
                <a:ext cx="1381481" cy="307777"/>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Entrance pupil</a:t>
                </a:r>
                <a:endParaRPr lang="en-US" sz="1400" dirty="0">
                  <a:solidFill>
                    <a:srgbClr val="17B2B6"/>
                  </a:solidFill>
                </a:endParaRPr>
              </a:p>
            </p:txBody>
          </p:sp>
          <p:sp>
            <p:nvSpPr>
              <p:cNvPr id="117" name="Arc 11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p:nvPr/>
          </p:nvGrpSpPr>
          <p:grpSpPr>
            <a:xfrm>
              <a:off x="7726398" y="870513"/>
              <a:ext cx="1517127" cy="1251893"/>
              <a:chOff x="8709431" y="3584499"/>
              <a:chExt cx="1517127" cy="1251893"/>
            </a:xfrm>
          </p:grpSpPr>
          <p:sp>
            <p:nvSpPr>
              <p:cNvPr id="119" name="Rectangle 118"/>
              <p:cNvSpPr/>
              <p:nvPr/>
            </p:nvSpPr>
            <p:spPr>
              <a:xfrm>
                <a:off x="9001301" y="3584499"/>
                <a:ext cx="1225257" cy="307777"/>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Exit pupil</a:t>
                </a:r>
              </a:p>
            </p:txBody>
          </p:sp>
          <p:sp>
            <p:nvSpPr>
              <p:cNvPr id="120" name="Arc 11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20" name="TextBox 19"/>
              <p:cNvSpPr txBox="1"/>
              <p:nvPr/>
            </p:nvSpPr>
            <p:spPr>
              <a:xfrm>
                <a:off x="4786785" y="5908107"/>
                <a:ext cx="2244012" cy="714042"/>
              </a:xfrm>
              <a:prstGeom prst="rect">
                <a:avLst/>
              </a:prstGeom>
              <a:noFill/>
            </p:spPr>
            <p:txBody>
              <a:bodyPr wrap="none" rtlCol="0">
                <a:spAutoFit/>
              </a:bodyPr>
              <a:lstStyle/>
              <a:p>
                <a14:m>
                  <m:oMath xmlns:m="http://schemas.openxmlformats.org/officeDocument/2006/math">
                    <m:sSub>
                      <m:sSubPr>
                        <m:ctrlPr>
                          <a:rPr lang="en-US" i="1">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𝑛</m:t>
                        </m:r>
                      </m:e>
                      <m:sub>
                        <m:r>
                          <a:rPr lang="en-US" i="1">
                            <a:solidFill>
                              <a:schemeClr val="tx1">
                                <a:lumMod val="65000"/>
                                <a:lumOff val="35000"/>
                              </a:schemeClr>
                            </a:solidFill>
                            <a:latin typeface="Cambria Math" panose="02040503050406030204" pitchFamily="18" charset="0"/>
                          </a:rPr>
                          <m:t>𝑅</m:t>
                        </m:r>
                      </m:sub>
                    </m:sSub>
                    <m:r>
                      <a:rPr lang="en-US" i="1">
                        <a:solidFill>
                          <a:schemeClr val="tx1">
                            <a:lumMod val="65000"/>
                            <a:lumOff val="35000"/>
                          </a:schemeClr>
                        </a:solidFill>
                        <a:latin typeface="Cambria Math" panose="02040503050406030204" pitchFamily="18" charset="0"/>
                      </a:rPr>
                      <m:t>=</m:t>
                    </m:r>
                    <m:sSubSup>
                      <m:sSubSupPr>
                        <m:ctrlPr>
                          <a:rPr lang="en-US" i="1">
                            <a:solidFill>
                              <a:schemeClr val="tx1">
                                <a:lumMod val="65000"/>
                                <a:lumOff val="35000"/>
                              </a:schemeClr>
                            </a:solidFill>
                            <a:latin typeface="Cambria Math" panose="02040503050406030204" pitchFamily="18" charset="0"/>
                          </a:rPr>
                        </m:ctrlPr>
                      </m:sSubSupPr>
                      <m:e>
                        <m:r>
                          <a:rPr lang="en-US" b="1" i="1">
                            <a:solidFill>
                              <a:schemeClr val="tx1">
                                <a:lumMod val="65000"/>
                                <a:lumOff val="35000"/>
                              </a:schemeClr>
                            </a:solidFill>
                            <a:latin typeface="Cambria Math" panose="02040503050406030204" pitchFamily="18" charset="0"/>
                          </a:rPr>
                          <m:t>𝒓</m:t>
                        </m:r>
                      </m:e>
                      <m:sub>
                        <m:r>
                          <a:rPr lang="en-US" i="1">
                            <a:solidFill>
                              <a:schemeClr val="tx1">
                                <a:lumMod val="65000"/>
                                <a:lumOff val="35000"/>
                              </a:schemeClr>
                            </a:solidFill>
                            <a:latin typeface="Cambria Math" panose="02040503050406030204" pitchFamily="18" charset="0"/>
                          </a:rPr>
                          <m:t>𝓁</m:t>
                        </m:r>
                        <m:r>
                          <a:rPr lang="en-US" i="1">
                            <a:solidFill>
                              <a:schemeClr val="tx1">
                                <a:lumMod val="65000"/>
                                <a:lumOff val="35000"/>
                              </a:schemeClr>
                            </a:solidFill>
                            <a:latin typeface="Cambria Math" panose="02040503050406030204" pitchFamily="18" charset="0"/>
                          </a:rPr>
                          <m:t>,3</m:t>
                        </m:r>
                      </m:sub>
                      <m:sup>
                        <m:r>
                          <a:rPr lang="en-US" i="1">
                            <a:solidFill>
                              <a:schemeClr val="tx1">
                                <a:lumMod val="65000"/>
                                <a:lumOff val="35000"/>
                              </a:schemeClr>
                            </a:solidFill>
                            <a:latin typeface="Cambria Math" panose="02040503050406030204" pitchFamily="18" charset="0"/>
                          </a:rPr>
                          <m:t>𝑇</m:t>
                        </m:r>
                      </m:sup>
                    </m:sSubSup>
                    <m:r>
                      <a:rPr lang="en-US" b="1" i="1">
                        <a:solidFill>
                          <a:schemeClr val="tx1">
                            <a:lumMod val="65000"/>
                            <a:lumOff val="35000"/>
                          </a:schemeClr>
                        </a:solidFill>
                        <a:latin typeface="Cambria Math" panose="02040503050406030204" pitchFamily="18" charset="0"/>
                      </a:rPr>
                      <m:t>𝒍</m:t>
                    </m:r>
                  </m:oMath>
                </a14:m>
                <a:r>
                  <a:rPr lang="en-US">
                    <a:solidFill>
                      <a:schemeClr val="tx1">
                        <a:lumMod val="65000"/>
                        <a:lumOff val="35000"/>
                      </a:schemeClr>
                    </a:solidFill>
                  </a:rPr>
                  <a:t>, </a:t>
                </a:r>
              </a:p>
              <a:p>
                <a14:m>
                  <m:oMath xmlns:m="http://schemas.openxmlformats.org/officeDocument/2006/math">
                    <m:sSub>
                      <m:sSubPr>
                        <m:ctrlPr>
                          <a:rPr lang="en-US" b="0" i="1" smtClean="0">
                            <a:solidFill>
                              <a:schemeClr val="tx1">
                                <a:lumMod val="65000"/>
                                <a:lumOff val="35000"/>
                              </a:schemeClr>
                            </a:solidFill>
                            <a:latin typeface="Cambria Math" panose="02040503050406030204" pitchFamily="18" charset="0"/>
                          </a:rPr>
                        </m:ctrlPr>
                      </m:sSubPr>
                      <m:e>
                        <m:r>
                          <m:rPr>
                            <m:sty m:val="p"/>
                          </m:rPr>
                          <a:rPr lang="en-US" b="0" i="0" smtClean="0">
                            <a:solidFill>
                              <a:schemeClr val="tx1">
                                <a:lumMod val="65000"/>
                                <a:lumOff val="35000"/>
                              </a:schemeClr>
                            </a:solidFill>
                            <a:latin typeface="Cambria Math" panose="02040503050406030204" pitchFamily="18" charset="0"/>
                          </a:rPr>
                          <m:t>M</m:t>
                        </m:r>
                      </m:e>
                      <m:sub>
                        <m:r>
                          <m:rPr>
                            <m:sty m:val="p"/>
                          </m:rPr>
                          <a:rPr lang="en-US" b="0" i="0" smtClean="0">
                            <a:solidFill>
                              <a:schemeClr val="tx1">
                                <a:lumMod val="65000"/>
                                <a:lumOff val="35000"/>
                              </a:schemeClr>
                            </a:solidFill>
                            <a:latin typeface="Cambria Math" panose="02040503050406030204" pitchFamily="18" charset="0"/>
                          </a:rPr>
                          <m:t>p</m:t>
                        </m:r>
                      </m:sub>
                    </m:sSub>
                    <m:r>
                      <a:rPr lang="en-US" b="0" i="0" smtClean="0">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𝑑𝑖𝑎𝑔</m:t>
                    </m:r>
                    <m:r>
                      <a:rPr lang="en-US" i="1">
                        <a:solidFill>
                          <a:schemeClr val="tx1">
                            <a:lumMod val="65000"/>
                            <a:lumOff val="35000"/>
                          </a:schemeClr>
                        </a:solidFill>
                        <a:latin typeface="Cambria Math" panose="02040503050406030204" pitchFamily="18" charset="0"/>
                      </a:rPr>
                      <m:t>(1, 1, </m:t>
                    </m:r>
                    <m:sSub>
                      <m:sSubPr>
                        <m:ctrlPr>
                          <a:rPr lang="en-US" i="1">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𝑚</m:t>
                        </m:r>
                      </m:e>
                      <m:sub>
                        <m:r>
                          <a:rPr lang="en-US" i="1">
                            <a:solidFill>
                              <a:schemeClr val="tx1">
                                <a:lumMod val="65000"/>
                                <a:lumOff val="35000"/>
                              </a:schemeClr>
                            </a:solidFill>
                            <a:latin typeface="Cambria Math" panose="02040503050406030204" pitchFamily="18" charset="0"/>
                          </a:rPr>
                          <m:t>𝑝</m:t>
                        </m:r>
                      </m:sub>
                    </m:sSub>
                    <m:r>
                      <a:rPr lang="en-US" i="1">
                        <a:solidFill>
                          <a:schemeClr val="tx1">
                            <a:lumMod val="65000"/>
                            <a:lumOff val="35000"/>
                          </a:schemeClr>
                        </a:solidFill>
                        <a:latin typeface="Cambria Math" panose="02040503050406030204" pitchFamily="18" charset="0"/>
                      </a:rPr>
                      <m:t>)</m:t>
                    </m:r>
                  </m:oMath>
                </a14:m>
                <a:r>
                  <a:rPr lang="en-US">
                    <a:solidFill>
                      <a:schemeClr val="tx1">
                        <a:lumMod val="65000"/>
                        <a:lumOff val="35000"/>
                      </a:schemeClr>
                    </a:solidFill>
                  </a:rPr>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786785" y="5908107"/>
                <a:ext cx="2244012" cy="714042"/>
              </a:xfrm>
              <a:prstGeom prst="rect">
                <a:avLst/>
              </a:prstGeom>
              <a:blipFill>
                <a:blip r:embed="rId16"/>
                <a:stretch>
                  <a:fillRect t="-855" b="-4274"/>
                </a:stretch>
              </a:blipFill>
            </p:spPr>
            <p:txBody>
              <a:bodyPr/>
              <a:lstStyle/>
              <a:p>
                <a:r>
                  <a:rPr lang="en-US">
                    <a:noFill/>
                  </a:rPr>
                  <a:t> </a:t>
                </a:r>
              </a:p>
            </p:txBody>
          </p:sp>
        </mc:Fallback>
      </mc:AlternateContent>
    </p:spTree>
    <p:extLst>
      <p:ext uri="{BB962C8B-B14F-4D97-AF65-F5344CB8AC3E}">
        <p14:creationId xmlns:p14="http://schemas.microsoft.com/office/powerpoint/2010/main" val="1904872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hidden="1"/>
              <p:cNvSpPr txBox="1"/>
              <p:nvPr/>
            </p:nvSpPr>
            <p:spPr>
              <a:xfrm rot="21480000">
                <a:off x="4574952" y="2636509"/>
                <a:ext cx="400757"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00" i="1">
                          <a:latin typeface="Cambria Math" panose="02040503050406030204" pitchFamily="18" charset="0"/>
                        </a:rPr>
                        <m:t>𝜔</m:t>
                      </m:r>
                    </m:oMath>
                  </m:oMathPara>
                </a14:m>
                <a:endParaRPr lang="en-US" sz="1300" i="1" dirty="0">
                  <a:latin typeface="Cambria Math" panose="020405030504060302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rot="21480000">
                <a:off x="4574952" y="2636509"/>
                <a:ext cx="400757" cy="2923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hidden="1"/>
              <p:cNvSpPr txBox="1"/>
              <p:nvPr/>
            </p:nvSpPr>
            <p:spPr>
              <a:xfrm rot="21480000">
                <a:off x="7729190" y="2315410"/>
                <a:ext cx="442349"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00" i="1">
                              <a:latin typeface="Cambria Math" panose="02040503050406030204" pitchFamily="18" charset="0"/>
                            </a:rPr>
                          </m:ctrlPr>
                        </m:accPr>
                        <m:e>
                          <m:r>
                            <a:rPr lang="en-US" sz="1300" i="1">
                              <a:latin typeface="Cambria Math" panose="02040503050406030204" pitchFamily="18" charset="0"/>
                            </a:rPr>
                            <m:t>𝜔</m:t>
                          </m:r>
                        </m:e>
                      </m:acc>
                    </m:oMath>
                  </m:oMathPara>
                </a14:m>
                <a:endParaRPr lang="en-US" sz="1300" i="1" dirty="0">
                  <a:latin typeface="Cambria Math" panose="02040503050406030204" pitchFamily="18" charset="0"/>
                </a:endParaRPr>
              </a:p>
            </p:txBody>
          </p:sp>
        </mc:Choice>
        <mc:Fallback xmlns="">
          <p:sp>
            <p:nvSpPr>
              <p:cNvPr id="33" name="TextBox 32" hidden="1"/>
              <p:cNvSpPr txBox="1">
                <a:spLocks noRot="1" noChangeAspect="1" noMove="1" noResize="1" noEditPoints="1" noAdjustHandles="1" noChangeArrowheads="1" noChangeShapeType="1" noTextEdit="1"/>
              </p:cNvSpPr>
              <p:nvPr/>
            </p:nvSpPr>
            <p:spPr>
              <a:xfrm rot="21480000">
                <a:off x="7729190" y="2315410"/>
                <a:ext cx="442349" cy="292388"/>
              </a:xfrm>
              <a:prstGeom prst="rect">
                <a:avLst/>
              </a:prstGeom>
              <a:blipFill>
                <a:blip r:embed="rId4"/>
                <a:stretch>
                  <a:fillRect r="-1333"/>
                </a:stretch>
              </a:blipFill>
            </p:spPr>
            <p:txBody>
              <a:bodyPr/>
              <a:lstStyle/>
              <a:p>
                <a:r>
                  <a:rPr lang="en-US">
                    <a:noFill/>
                  </a:rPr>
                  <a:t> </a:t>
                </a:r>
              </a:p>
            </p:txBody>
          </p:sp>
        </mc:Fallback>
      </mc:AlternateContent>
      <p:sp>
        <p:nvSpPr>
          <p:cNvPr id="34" name="Arc 33" hidden="1"/>
          <p:cNvSpPr>
            <a:spLocks noChangeAspect="1"/>
          </p:cNvSpPr>
          <p:nvPr/>
        </p:nvSpPr>
        <p:spPr>
          <a:xfrm rot="21480000">
            <a:off x="4923283" y="2445260"/>
            <a:ext cx="720438" cy="720438"/>
          </a:xfrm>
          <a:prstGeom prst="arc">
            <a:avLst>
              <a:gd name="adj1" fmla="val 10000569"/>
              <a:gd name="adj2" fmla="val 12226983"/>
            </a:avLst>
          </a:prstGeom>
          <a:ln w="762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hidden="1"/>
          <p:cNvSpPr>
            <a:spLocks noChangeAspect="1"/>
          </p:cNvSpPr>
          <p:nvPr/>
        </p:nvSpPr>
        <p:spPr>
          <a:xfrm rot="21480000">
            <a:off x="7084897" y="2143775"/>
            <a:ext cx="720438" cy="720438"/>
          </a:xfrm>
          <a:prstGeom prst="arc">
            <a:avLst>
              <a:gd name="adj1" fmla="val 20362638"/>
              <a:gd name="adj2" fmla="val 1870892"/>
            </a:avLst>
          </a:prstGeom>
          <a:ln w="762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hidden="1"/>
              <p:cNvSpPr txBox="1"/>
              <p:nvPr/>
            </p:nvSpPr>
            <p:spPr>
              <a:xfrm rot="21480000">
                <a:off x="3881467" y="2687426"/>
                <a:ext cx="400757" cy="292388"/>
              </a:xfrm>
              <a:prstGeom prst="rect">
                <a:avLst/>
              </a:prstGeom>
              <a:noFill/>
            </p:spPr>
            <p:txBody>
              <a:bodyPr wrap="square" rtlCol="0">
                <a:spAutoFit/>
              </a:bodyPr>
              <a:lstStyle>
                <a:defPPr>
                  <a:defRPr lang="en-US"/>
                </a:defPPr>
                <a:lvl1pPr>
                  <a:defRPr sz="13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𝛼</m:t>
                          </m:r>
                        </m:e>
                        <m:sub>
                          <m:r>
                            <a:rPr lang="en-US">
                              <a:latin typeface="Cambria Math" panose="02040503050406030204" pitchFamily="18" charset="0"/>
                            </a:rPr>
                            <m:t> </m:t>
                          </m:r>
                        </m:sub>
                      </m:sSub>
                    </m:oMath>
                  </m:oMathPara>
                </a14:m>
                <a:endParaRPr lang="en-US" dirty="0"/>
              </a:p>
            </p:txBody>
          </p:sp>
        </mc:Choice>
        <mc:Fallback xmlns="">
          <p:sp>
            <p:nvSpPr>
              <p:cNvPr id="66" name="TextBox 65" hidden="1"/>
              <p:cNvSpPr txBox="1">
                <a:spLocks noRot="1" noChangeAspect="1" noMove="1" noResize="1" noEditPoints="1" noAdjustHandles="1" noChangeArrowheads="1" noChangeShapeType="1" noTextEdit="1"/>
              </p:cNvSpPr>
              <p:nvPr/>
            </p:nvSpPr>
            <p:spPr>
              <a:xfrm rot="21480000">
                <a:off x="3881467" y="2687426"/>
                <a:ext cx="400757" cy="2923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ImagePlaneFrameCenter" hidden="1"/>
              <p:cNvSpPr txBox="1"/>
              <p:nvPr/>
            </p:nvSpPr>
            <p:spPr>
              <a:xfrm>
                <a:off x="9359328" y="2578680"/>
                <a:ext cx="43678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𝐼</m:t>
                          </m:r>
                        </m:e>
                      </m:d>
                    </m:oMath>
                  </m:oMathPara>
                </a14:m>
                <a:endParaRPr lang="en-US" sz="1400" dirty="0">
                  <a:solidFill>
                    <a:schemeClr val="tx1"/>
                  </a:solidFill>
                </a:endParaRPr>
              </a:p>
            </p:txBody>
          </p:sp>
        </mc:Choice>
        <mc:Fallback xmlns="">
          <p:sp>
            <p:nvSpPr>
              <p:cNvPr id="71" name="ImagePlaneFrameCenter" hidden="1"/>
              <p:cNvSpPr txBox="1">
                <a:spLocks noRot="1" noChangeAspect="1" noMove="1" noResize="1" noEditPoints="1" noAdjustHandles="1" noChangeArrowheads="1" noChangeShapeType="1" noTextEdit="1"/>
              </p:cNvSpPr>
              <p:nvPr/>
            </p:nvSpPr>
            <p:spPr>
              <a:xfrm>
                <a:off x="9359328" y="2578680"/>
                <a:ext cx="436786" cy="307777"/>
              </a:xfrm>
              <a:prstGeom prst="rect">
                <a:avLst/>
              </a:prstGeom>
              <a:blipFill>
                <a:blip r:embed="rId6"/>
                <a:stretch>
                  <a:fillRect/>
                </a:stretch>
              </a:blipFill>
            </p:spPr>
            <p:txBody>
              <a:bodyPr/>
              <a:lstStyle/>
              <a:p>
                <a:r>
                  <a:rPr lang="en-US">
                    <a:noFill/>
                  </a:rPr>
                  <a:t> </a:t>
                </a:r>
              </a:p>
            </p:txBody>
          </p:sp>
        </mc:Fallback>
      </mc:AlternateContent>
      <p:sp>
        <p:nvSpPr>
          <p:cNvPr id="2" name="TextBox 1"/>
          <p:cNvSpPr txBox="1"/>
          <p:nvPr/>
        </p:nvSpPr>
        <p:spPr>
          <a:xfrm>
            <a:off x="164592" y="167635"/>
            <a:ext cx="10971837"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xxxxxxxxxxxxxxxxxxxxxxxxxxxxxxxxxxxxxxxxxxxxxxxxx</a:t>
            </a:r>
            <a:endParaRPr lang="en-US" sz="2600" b="1" dirty="0">
              <a:solidFill>
                <a:srgbClr val="FF3F7A"/>
              </a:solidFill>
              <a:latin typeface="Euclid" panose="02020503060505020303" pitchFamily="18" charset="0"/>
            </a:endParaRPr>
          </a:p>
        </p:txBody>
      </p:sp>
      <p:grpSp>
        <p:nvGrpSpPr>
          <p:cNvPr id="357" name="Group 356"/>
          <p:cNvGrpSpPr/>
          <p:nvPr/>
        </p:nvGrpSpPr>
        <p:grpSpPr>
          <a:xfrm>
            <a:off x="2257738" y="4731116"/>
            <a:ext cx="7676525" cy="931079"/>
            <a:chOff x="2469486" y="4731116"/>
            <a:chExt cx="7676525" cy="931079"/>
          </a:xfrm>
        </p:grpSpPr>
        <p:sp>
          <p:nvSpPr>
            <p:cNvPr id="348" name="Rectangle 347"/>
            <p:cNvSpPr/>
            <p:nvPr/>
          </p:nvSpPr>
          <p:spPr>
            <a:xfrm>
              <a:off x="2609592" y="4731655"/>
              <a:ext cx="7392893"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0" name="Rectangle 209"/>
                <p:cNvSpPr/>
                <p:nvPr/>
              </p:nvSpPr>
              <p:spPr>
                <a:xfrm>
                  <a:off x="2469486" y="4731116"/>
                  <a:ext cx="7676525"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sPre>
                              <m:sPrePr>
                                <m:ctrlPr>
                                  <a:rPr lang="en-US" i="1" smtClean="0">
                                    <a:solidFill>
                                      <a:srgbClr val="00B050"/>
                                    </a:solidFill>
                                    <a:latin typeface="Cambria Math" panose="02040503050406030204" pitchFamily="18" charset="0"/>
                                  </a:rPr>
                                </m:ctrlPr>
                              </m:sPrePr>
                              <m:sub>
                                <m:r>
                                  <a:rPr lang="en-US" i="0">
                                    <a:solidFill>
                                      <a:srgbClr val="00B050"/>
                                    </a:solidFill>
                                    <a:latin typeface="Cambria Math" panose="02040503050406030204" pitchFamily="18" charset="0"/>
                                  </a:rPr>
                                  <m:t>  </m:t>
                                </m:r>
                              </m:sub>
                              <m:sup>
                                <m:r>
                                  <a:rPr lang="en-US" b="0" i="1" smtClean="0">
                                    <a:solidFill>
                                      <a:srgbClr val="00B050"/>
                                    </a:solidFill>
                                    <a:latin typeface="Cambria Math" panose="02040503050406030204" pitchFamily="18" charset="0"/>
                                  </a:rPr>
                                  <m:t>𝐼</m:t>
                                </m:r>
                              </m:sup>
                              <m:e>
                                <m:acc>
                                  <m:accPr>
                                    <m:chr m:val="́"/>
                                    <m:ctrlPr>
                                      <a:rPr lang="en-US" i="1">
                                        <a:solidFill>
                                          <a:srgbClr val="00B050"/>
                                        </a:solidFill>
                                        <a:latin typeface="Cambria Math" panose="02040503050406030204" pitchFamily="18" charset="0"/>
                                      </a:rPr>
                                    </m:ctrlPr>
                                  </m:accPr>
                                  <m:e>
                                    <m:r>
                                      <m:rPr>
                                        <m:nor/>
                                      </m:rPr>
                                      <a:rPr lang="en-US" i="1">
                                        <a:solidFill>
                                          <a:srgbClr val="00B050"/>
                                        </a:solidFill>
                                        <a:latin typeface="Cambria Math" panose="02040503050406030204" pitchFamily="18" charset="0"/>
                                      </a:rPr>
                                      <m:t>x</m:t>
                                    </m:r>
                                  </m:e>
                                </m:acc>
                              </m:e>
                            </m:sPre>
                            <m:r>
                              <a:rPr lang="en-US" i="0">
                                <a:latin typeface="Cambria Math" panose="02040503050406030204" pitchFamily="18" charset="0"/>
                              </a:rPr>
                              <m:t>=&amp;</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𝑑</m:t>
                                        </m:r>
                                      </m:e>
                                    </m:acc>
                                  </m:e>
                                  <m:sub>
                                    <m:r>
                                      <a:rPr lang="en-US" i="1">
                                        <a:solidFill>
                                          <a:srgbClr val="FF0000"/>
                                        </a:solidFill>
                                        <a:latin typeface="Cambria Math" panose="02040503050406030204" pitchFamily="18" charset="0"/>
                                      </a:rPr>
                                      <m:t>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𝒕</m:t>
                                    </m:r>
                                  </m:e>
                                  <m:sub>
                                    <m:r>
                                      <a:rPr lang="en-US" b="0" i="1">
                                        <a:latin typeface="Cambria Math" panose="02040503050406030204" pitchFamily="18" charset="0"/>
                                      </a:rPr>
                                      <m:t>𝑖</m:t>
                                    </m:r>
                                  </m:sub>
                                </m:sSub>
                              </m:e>
                            </m:d>
                            <m:r>
                              <a:rPr lang="en-US" b="0" i="0">
                                <a:latin typeface="Cambria Math" panose="02040503050406030204" pitchFamily="18" charset="0"/>
                              </a:rPr>
                              <m:t>+</m:t>
                            </m:r>
                            <m:f>
                              <m:fPr>
                                <m:ctrlPr>
                                  <a:rPr lang="en-US" b="0"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Sub>
                                    <m:d>
                                      <m:dPr>
                                        <m:ctrlPr>
                                          <a:rPr lang="en-US" b="0" i="1">
                                            <a:latin typeface="Cambria Math" panose="02040503050406030204" pitchFamily="18" charset="0"/>
                                          </a:rPr>
                                        </m:ctrlPr>
                                      </m:dPr>
                                      <m:e>
                                        <m:r>
                                          <a:rPr lang="en-US" b="0" i="0">
                                            <a:latin typeface="Cambria Math" panose="02040503050406030204" pitchFamily="18" charset="0"/>
                                          </a:rPr>
                                          <m:t>3</m:t>
                                        </m:r>
                                      </m:e>
                                    </m:d>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𝑧</m:t>
                                            </m:r>
                                          </m:e>
                                        </m:acc>
                                      </m:e>
                                      <m:sub>
                                        <m:r>
                                          <a:rPr lang="en-US" b="0" i="1">
                                            <a:latin typeface="Cambria Math" panose="02040503050406030204" pitchFamily="18" charset="0"/>
                                          </a:rPr>
                                          <m:t>𝑜</m:t>
                                        </m:r>
                                      </m:sub>
                                    </m:sSub>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𝑑</m:t>
                                            </m:r>
                                          </m:e>
                                        </m:acc>
                                      </m:e>
                                      <m:sub>
                                        <m:r>
                                          <a:rPr lang="en-US" b="0" i="1">
                                            <a:solidFill>
                                              <a:srgbClr val="FF0000"/>
                                            </a:solidFill>
                                            <a:latin typeface="Cambria Math" panose="02040503050406030204" pitchFamily="18" charset="0"/>
                                          </a:rPr>
                                          <m:t>𝑒</m:t>
                                        </m:r>
                                      </m:sub>
                                    </m:sSub>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num>
                              <m:den>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p>
                                  <m:sSupPr>
                                    <m:ctrlPr>
                                      <a:rPr lang="en-US" b="0" i="1">
                                        <a:latin typeface="Cambria Math" panose="02040503050406030204" pitchFamily="18" charset="0"/>
                                      </a:rPr>
                                    </m:ctrlPr>
                                  </m:sSupPr>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𝑖</m:t>
                                        </m:r>
                                      </m:sub>
                                    </m:sSub>
                                  </m:e>
                                  <m:sup>
                                    <m:r>
                                      <a:rPr lang="en-US" b="0" i="1">
                                        <a:latin typeface="Cambria Math" panose="02040503050406030204" pitchFamily="18" charset="0"/>
                                      </a:rPr>
                                      <m:t>𝑇</m:t>
                                    </m:r>
                                  </m:sup>
                                </m:s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e>
                        </m:eqArr>
                      </m:oMath>
                    </m:oMathPara>
                  </a14:m>
                  <a:endParaRPr lang="en-US"/>
                </a:p>
              </p:txBody>
            </p:sp>
          </mc:Choice>
          <mc:Fallback xmlns="">
            <p:sp>
              <p:nvSpPr>
                <p:cNvPr id="210" name="Rectangle 209"/>
                <p:cNvSpPr>
                  <a:spLocks noRot="1" noChangeAspect="1" noMove="1" noResize="1" noEditPoints="1" noAdjustHandles="1" noChangeArrowheads="1" noChangeShapeType="1" noTextEdit="1"/>
                </p:cNvSpPr>
                <p:nvPr/>
              </p:nvSpPr>
              <p:spPr>
                <a:xfrm>
                  <a:off x="2469486" y="4731116"/>
                  <a:ext cx="7676525" cy="764825"/>
                </a:xfrm>
                <a:prstGeom prst="rect">
                  <a:avLst/>
                </a:prstGeom>
                <a:blipFill>
                  <a:blip r:embed="rId7"/>
                  <a:stretch>
                    <a:fillRect/>
                  </a:stretch>
                </a:blipFill>
              </p:spPr>
              <p:txBody>
                <a:bodyPr/>
                <a:lstStyle/>
                <a:p>
                  <a:r>
                    <a:rPr lang="en-US">
                      <a:noFill/>
                    </a:rPr>
                    <a:t> </a:t>
                  </a:r>
                </a:p>
              </p:txBody>
            </p:sp>
          </mc:Fallback>
        </mc:AlternateContent>
      </p:grpSp>
      <p:sp>
        <p:nvSpPr>
          <p:cNvPr id="291" name="TextBox 290"/>
          <p:cNvSpPr txBox="1"/>
          <p:nvPr/>
        </p:nvSpPr>
        <p:spPr>
          <a:xfrm>
            <a:off x="-202064" y="5815373"/>
            <a:ext cx="2809178" cy="646331"/>
          </a:xfrm>
          <a:prstGeom prst="rect">
            <a:avLst/>
          </a:prstGeom>
          <a:noFill/>
        </p:spPr>
        <p:txBody>
          <a:bodyPr wrap="square" rtlCol="0">
            <a:spAutoFit/>
          </a:bodyPr>
          <a:lstStyle/>
          <a:p>
            <a:pPr algn="r"/>
            <a:r>
              <a:rPr lang="en-US">
                <a:solidFill>
                  <a:schemeClr val="tx1">
                    <a:lumMod val="75000"/>
                    <a:lumOff val="25000"/>
                  </a:schemeClr>
                </a:solidFill>
                <a:latin typeface="Times New Roman" panose="02020603050405020304" pitchFamily="18" charset="0"/>
                <a:cs typeface="Times New Roman" panose="02020603050405020304" pitchFamily="18" charset="0"/>
              </a:rPr>
              <a:t>Coordinates of image point in image reference frame</a:t>
            </a:r>
          </a:p>
        </p:txBody>
      </p:sp>
      <p:sp>
        <p:nvSpPr>
          <p:cNvPr id="292" name="TextBox 291"/>
          <p:cNvSpPr txBox="1"/>
          <p:nvPr/>
        </p:nvSpPr>
        <p:spPr>
          <a:xfrm>
            <a:off x="9003019" y="5701073"/>
            <a:ext cx="2832844" cy="646331"/>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Coordinates of object point in camera frame</a:t>
            </a:r>
          </a:p>
        </p:txBody>
      </p:sp>
      <p:grpSp>
        <p:nvGrpSpPr>
          <p:cNvPr id="350" name="Group 349"/>
          <p:cNvGrpSpPr/>
          <p:nvPr/>
        </p:nvGrpSpPr>
        <p:grpSpPr>
          <a:xfrm>
            <a:off x="1859411" y="809833"/>
            <a:ext cx="8712209" cy="3503082"/>
            <a:chOff x="1859411" y="762208"/>
            <a:chExt cx="8712209" cy="3503082"/>
          </a:xfrm>
        </p:grpSpPr>
        <p:cxnSp>
          <p:nvCxnSpPr>
            <p:cNvPr id="5" name="z-axis behind Object plane"/>
            <p:cNvCxnSpPr/>
            <p:nvPr/>
          </p:nvCxnSpPr>
          <p:spPr>
            <a:xfrm>
              <a:off x="8873322" y="2539097"/>
              <a:ext cx="587703" cy="356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Position of Image plane Pivot"/>
            <p:cNvCxnSpPr/>
            <p:nvPr/>
          </p:nvCxnSpPr>
          <p:spPr>
            <a:xfrm flipH="1" flipV="1">
              <a:off x="8824247" y="253963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 name="Image Plane"/>
            <p:cNvGrpSpPr/>
            <p:nvPr/>
          </p:nvGrpSpPr>
          <p:grpSpPr>
            <a:xfrm>
              <a:off x="7589724" y="897621"/>
              <a:ext cx="2460152" cy="3280202"/>
              <a:chOff x="4054797" y="2666874"/>
              <a:chExt cx="1645920" cy="2194560"/>
            </a:xfrm>
          </p:grpSpPr>
          <p:sp>
            <p:nvSpPr>
              <p:cNvPr id="125" name="ImagePlane"/>
              <p:cNvSpPr>
                <a:spLocks noChangeAspect="1"/>
              </p:cNvSpPr>
              <p:nvPr/>
            </p:nvSpPr>
            <p:spPr>
              <a:xfrm rot="21194668">
                <a:off x="4054797" y="2666874"/>
                <a:ext cx="1645920" cy="2194560"/>
              </a:xfrm>
              <a:prstGeom prst="rect">
                <a:avLst/>
              </a:prstGeom>
              <a:solidFill>
                <a:schemeClr val="accent6">
                  <a:lumMod val="40000"/>
                  <a:lumOff val="60000"/>
                  <a:alpha val="18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noChangeAspect="1"/>
            </p:cNvCxnSpPr>
            <p:nvPr/>
          </p:nvCxnSpPr>
          <p:spPr>
            <a:xfrm rot="13500000" flipV="1">
              <a:off x="8308351" y="2332632"/>
              <a:ext cx="541234" cy="116816"/>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4208" flipV="1">
              <a:off x="8847837" y="1992887"/>
              <a:ext cx="0" cy="54670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0" name="Oval 9"/>
            <p:cNvSpPr>
              <a:spLocks noChangeAspect="1"/>
            </p:cNvSpPr>
            <p:nvPr/>
          </p:nvSpPr>
          <p:spPr>
            <a:xfrm rot="21104208">
              <a:off x="8805059" y="2511446"/>
              <a:ext cx="68337" cy="68337"/>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8789535" y="1912047"/>
                  <a:ext cx="323256" cy="2710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00B050"/>
                                </a:solidFill>
                                <a:latin typeface="Cambria Math" panose="02040503050406030204" pitchFamily="18" charset="0"/>
                              </a:rPr>
                            </m:ctrlPr>
                          </m:sSubPr>
                          <m:e>
                            <m:acc>
                              <m:accPr>
                                <m:chr m:val="̂"/>
                                <m:ctrlPr>
                                  <a:rPr lang="en-US" sz="1200" b="0" i="1" smtClean="0">
                                    <a:solidFill>
                                      <a:srgbClr val="00B050"/>
                                    </a:solidFill>
                                    <a:latin typeface="Cambria Math" panose="02040503050406030204" pitchFamily="18" charset="0"/>
                                  </a:rPr>
                                </m:ctrlPr>
                              </m:accPr>
                              <m:e>
                                <m:r>
                                  <a:rPr lang="en-US" sz="1200" b="0" i="1" smtClean="0">
                                    <a:solidFill>
                                      <a:srgbClr val="00B050"/>
                                    </a:solidFill>
                                    <a:latin typeface="Cambria Math" panose="02040503050406030204" pitchFamily="18" charset="0"/>
                                  </a:rPr>
                                  <m:t>𝑖</m:t>
                                </m:r>
                              </m:e>
                            </m:acc>
                          </m:e>
                          <m:sub>
                            <m:r>
                              <a:rPr lang="en-US" sz="1200" b="0" i="1" smtClean="0">
                                <a:solidFill>
                                  <a:srgbClr val="00B050"/>
                                </a:solidFill>
                                <a:latin typeface="Cambria Math" panose="02040503050406030204" pitchFamily="18" charset="0"/>
                              </a:rPr>
                              <m:t>𝑦</m:t>
                            </m:r>
                          </m:sub>
                        </m:sSub>
                      </m:oMath>
                    </m:oMathPara>
                  </a14:m>
                  <a:endParaRPr lang="en-US" sz="1200" dirty="0">
                    <a:solidFill>
                      <a:srgbClr val="00B05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789535" y="1912047"/>
                  <a:ext cx="323256" cy="271098"/>
                </a:xfrm>
                <a:prstGeom prst="rect">
                  <a:avLst/>
                </a:prstGeom>
                <a:blipFill>
                  <a:blip r:embed="rId8"/>
                  <a:stretch>
                    <a:fillRect r="-943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184720">
                  <a:off x="8168058" y="2202438"/>
                  <a:ext cx="319023" cy="2575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FF5050"/>
                                </a:solidFill>
                                <a:latin typeface="Cambria Math" panose="02040503050406030204" pitchFamily="18" charset="0"/>
                              </a:rPr>
                            </m:ctrlPr>
                          </m:sSubPr>
                          <m:e>
                            <m:acc>
                              <m:accPr>
                                <m:chr m:val="̂"/>
                                <m:ctrlPr>
                                  <a:rPr lang="en-US" sz="1200" b="0" i="1" smtClean="0">
                                    <a:solidFill>
                                      <a:srgbClr val="FF5050"/>
                                    </a:solidFill>
                                    <a:latin typeface="Cambria Math" panose="02040503050406030204" pitchFamily="18" charset="0"/>
                                  </a:rPr>
                                </m:ctrlPr>
                              </m:accPr>
                              <m:e>
                                <m:r>
                                  <a:rPr lang="en-US" sz="1200" b="0" i="1" smtClean="0">
                                    <a:solidFill>
                                      <a:srgbClr val="FF5050"/>
                                    </a:solidFill>
                                    <a:latin typeface="Cambria Math" panose="02040503050406030204" pitchFamily="18" charset="0"/>
                                  </a:rPr>
                                  <m:t>𝑖</m:t>
                                </m:r>
                              </m:e>
                            </m:acc>
                          </m:e>
                          <m:sub>
                            <m:r>
                              <a:rPr lang="en-US" sz="1200" b="0" i="1" smtClean="0">
                                <a:solidFill>
                                  <a:srgbClr val="FF5050"/>
                                </a:solidFill>
                                <a:latin typeface="Cambria Math" panose="02040503050406030204" pitchFamily="18" charset="0"/>
                              </a:rPr>
                              <m:t>𝑥</m:t>
                            </m:r>
                          </m:sub>
                        </m:sSub>
                      </m:oMath>
                    </m:oMathPara>
                  </a14:m>
                  <a:endParaRPr lang="en-US" sz="1200" dirty="0">
                    <a:solidFill>
                      <a:srgbClr val="1C87FC"/>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rot="184720">
                  <a:off x="8168058" y="2202438"/>
                  <a:ext cx="319023" cy="257508"/>
                </a:xfrm>
                <a:prstGeom prst="rect">
                  <a:avLst/>
                </a:prstGeom>
                <a:blipFill>
                  <a:blip r:embed="rId9"/>
                  <a:stretch>
                    <a:fillRect r="-7143"/>
                  </a:stretch>
                </a:blipFill>
              </p:spPr>
              <p:txBody>
                <a:bodyPr/>
                <a:lstStyle/>
                <a:p>
                  <a:r>
                    <a:rPr lang="en-US">
                      <a:noFill/>
                    </a:rPr>
                    <a:t> </a:t>
                  </a:r>
                </a:p>
              </p:txBody>
            </p:sp>
          </mc:Fallback>
        </mc:AlternateContent>
        <p:cxnSp>
          <p:nvCxnSpPr>
            <p:cNvPr id="17" name="z-axis of world frame"/>
            <p:cNvCxnSpPr/>
            <p:nvPr/>
          </p:nvCxnSpPr>
          <p:spPr>
            <a:xfrm>
              <a:off x="2634566" y="2544318"/>
              <a:ext cx="3315223"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NormalToImagePlane"/>
                <p:cNvSpPr txBox="1"/>
                <p:nvPr/>
              </p:nvSpPr>
              <p:spPr>
                <a:xfrm>
                  <a:off x="9343918" y="779283"/>
                  <a:ext cx="370525" cy="2861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rPr>
                            </m:ctrlPr>
                          </m:sSubPr>
                          <m:e>
                            <m:acc>
                              <m:accPr>
                                <m:chr m:val="̂"/>
                                <m:ctrlPr>
                                  <a:rPr lang="en-US" sz="1400" b="0" i="1" smtClean="0">
                                    <a:solidFill>
                                      <a:schemeClr val="tx1"/>
                                    </a:solidFill>
                                    <a:latin typeface="Cambria Math" panose="02040503050406030204" pitchFamily="18" charset="0"/>
                                  </a:rPr>
                                </m:ctrlPr>
                              </m:accPr>
                              <m:e>
                                <m:r>
                                  <a:rPr lang="en-US" sz="1400" b="1" i="1" smtClean="0">
                                    <a:solidFill>
                                      <a:schemeClr val="tx1"/>
                                    </a:solidFill>
                                    <a:latin typeface="Cambria Math" panose="02040503050406030204" pitchFamily="18" charset="0"/>
                                  </a:rPr>
                                  <m:t>𝒏</m:t>
                                </m:r>
                              </m:e>
                            </m:acc>
                          </m:e>
                          <m:sub>
                            <m:r>
                              <a:rPr lang="en-US" sz="1400" b="0" i="1" smtClean="0">
                                <a:solidFill>
                                  <a:schemeClr val="tx1"/>
                                </a:solidFill>
                                <a:latin typeface="Cambria Math" panose="02040503050406030204" pitchFamily="18" charset="0"/>
                              </a:rPr>
                              <m:t>𝑖</m:t>
                            </m:r>
                          </m:sub>
                        </m:sSub>
                      </m:oMath>
                    </m:oMathPara>
                  </a14:m>
                  <a:endParaRPr lang="en-US" sz="1400" dirty="0">
                    <a:solidFill>
                      <a:schemeClr val="tx1"/>
                    </a:solidFill>
                  </a:endParaRPr>
                </a:p>
              </p:txBody>
            </p:sp>
          </mc:Choice>
          <mc:Fallback xmlns="">
            <p:sp>
              <p:nvSpPr>
                <p:cNvPr id="22" name="TextBox NormalToImagePlane"/>
                <p:cNvSpPr txBox="1">
                  <a:spLocks noRot="1" noChangeAspect="1" noMove="1" noResize="1" noEditPoints="1" noAdjustHandles="1" noChangeArrowheads="1" noChangeShapeType="1" noTextEdit="1"/>
                </p:cNvSpPr>
                <p:nvPr/>
              </p:nvSpPr>
              <p:spPr>
                <a:xfrm>
                  <a:off x="9343918" y="779283"/>
                  <a:ext cx="370525" cy="286120"/>
                </a:xfrm>
                <a:prstGeom prst="rect">
                  <a:avLst/>
                </a:prstGeom>
                <a:blipFill>
                  <a:blip r:embed="rId10"/>
                  <a:stretch>
                    <a:fillRect t="-4255" b="-2128"/>
                  </a:stretch>
                </a:blipFill>
              </p:spPr>
              <p:txBody>
                <a:bodyPr/>
                <a:lstStyle/>
                <a:p>
                  <a:r>
                    <a:rPr lang="en-US">
                      <a:noFill/>
                    </a:rPr>
                    <a:t> </a:t>
                  </a:r>
                </a:p>
              </p:txBody>
            </p:sp>
          </mc:Fallback>
        </mc:AlternateContent>
        <p:cxnSp>
          <p:nvCxnSpPr>
            <p:cNvPr id="23" name="normalToImagePlane"/>
            <p:cNvCxnSpPr/>
            <p:nvPr/>
          </p:nvCxnSpPr>
          <p:spPr>
            <a:xfrm flipV="1">
              <a:off x="8918029" y="883573"/>
              <a:ext cx="484058" cy="99663"/>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noChangeAspect="1"/>
            </p:cNvCxnSpPr>
            <p:nvPr/>
          </p:nvCxnSpPr>
          <p:spPr>
            <a:xfrm rot="420000">
              <a:off x="5039551" y="1743707"/>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noChangeAspect="1"/>
            </p:cNvCxnSpPr>
            <p:nvPr/>
          </p:nvCxnSpPr>
          <p:spPr>
            <a:xfrm rot="420000">
              <a:off x="6638062" y="1472326"/>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noChangeAspect="1"/>
            </p:cNvCxnSpPr>
            <p:nvPr/>
          </p:nvCxnSpPr>
          <p:spPr>
            <a:xfrm rot="420000">
              <a:off x="5940236" y="2543945"/>
              <a:ext cx="129405" cy="82005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700346" y="2053089"/>
              <a:ext cx="5740356" cy="114251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 Box 15"/>
                <p:cNvSpPr txBox="1">
                  <a:spLocks noChangeAspect="1"/>
                </p:cNvSpPr>
                <p:nvPr/>
              </p:nvSpPr>
              <p:spPr>
                <a:xfrm rot="20940000" flipH="1">
                  <a:off x="4807987" y="2701228"/>
                  <a:ext cx="555274"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ea typeface="Calibri"/>
                            <a:cs typeface="Times New Roman"/>
                          </a:rPr>
                          <m:t>𝐸</m:t>
                        </m:r>
                      </m:oMath>
                    </m:oMathPara>
                  </a14:m>
                  <a:endParaRPr lang="en-US" sz="1400" i="1" dirty="0">
                    <a:latin typeface="Cambria Math" panose="02040503050406030204" pitchFamily="18" charset="0"/>
                    <a:ea typeface="Calibri"/>
                    <a:cs typeface="Times New Roman"/>
                  </a:endParaRPr>
                </a:p>
              </p:txBody>
            </p:sp>
          </mc:Choice>
          <mc:Fallback xmlns="">
            <p:sp>
              <p:nvSpPr>
                <p:cNvPr id="29" name="Text Box 15"/>
                <p:cNvSpPr txBox="1">
                  <a:spLocks noRot="1" noChangeAspect="1" noMove="1" noResize="1" noEditPoints="1" noAdjustHandles="1" noChangeArrowheads="1" noChangeShapeType="1" noTextEdit="1"/>
                </p:cNvSpPr>
                <p:nvPr/>
              </p:nvSpPr>
              <p:spPr>
                <a:xfrm rot="20940000" flipH="1">
                  <a:off x="4807987" y="2701228"/>
                  <a:ext cx="555274" cy="409388"/>
                </a:xfrm>
                <a:prstGeom prst="rect">
                  <a:avLst/>
                </a:prstGeom>
                <a:blipFill>
                  <a:blip r:embed="rId11"/>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 Box 15"/>
                <p:cNvSpPr txBox="1">
                  <a:spLocks noChangeAspect="1"/>
                </p:cNvSpPr>
                <p:nvPr/>
              </p:nvSpPr>
              <p:spPr>
                <a:xfrm rot="20940000" flipH="1">
                  <a:off x="6576061" y="2091113"/>
                  <a:ext cx="620205"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400" i="1" dirty="0">
                                <a:latin typeface="Cambria Math" panose="02040503050406030204" pitchFamily="18" charset="0"/>
                                <a:ea typeface="Calibri"/>
                                <a:cs typeface="Times New Roman"/>
                              </a:rPr>
                            </m:ctrlPr>
                          </m:accPr>
                          <m:e>
                            <m:r>
                              <a:rPr lang="en-US" sz="1400" i="1" dirty="0">
                                <a:latin typeface="Cambria Math" panose="02040503050406030204" pitchFamily="18" charset="0"/>
                                <a:ea typeface="Calibri"/>
                                <a:cs typeface="Times New Roman"/>
                              </a:rPr>
                              <m:t>𝐸</m:t>
                            </m:r>
                          </m:e>
                        </m:acc>
                      </m:oMath>
                    </m:oMathPara>
                  </a14:m>
                  <a:endParaRPr lang="en-US" sz="1400" i="1" dirty="0">
                    <a:latin typeface="Cambria Math" panose="02040503050406030204" pitchFamily="18" charset="0"/>
                    <a:ea typeface="Calibri"/>
                    <a:cs typeface="Times New Roman"/>
                  </a:endParaRPr>
                </a:p>
              </p:txBody>
            </p:sp>
          </mc:Choice>
          <mc:Fallback xmlns="">
            <p:sp>
              <p:nvSpPr>
                <p:cNvPr id="30" name="Text Box 15"/>
                <p:cNvSpPr txBox="1">
                  <a:spLocks noRot="1" noChangeAspect="1" noMove="1" noResize="1" noEditPoints="1" noAdjustHandles="1" noChangeArrowheads="1" noChangeShapeType="1" noTextEdit="1"/>
                </p:cNvSpPr>
                <p:nvPr/>
              </p:nvSpPr>
              <p:spPr>
                <a:xfrm rot="20940000" flipH="1">
                  <a:off x="6576061" y="2091113"/>
                  <a:ext cx="620205" cy="409388"/>
                </a:xfrm>
                <a:prstGeom prst="rect">
                  <a:avLst/>
                </a:prstGeom>
                <a:blipFill>
                  <a:blip r:embed="rId12"/>
                  <a:stretch>
                    <a:fillRect/>
                  </a:stretch>
                </a:blipFill>
                <a:ln w="6350">
                  <a:noFill/>
                </a:ln>
                <a:effectLst/>
              </p:spPr>
              <p:txBody>
                <a:bodyPr/>
                <a:lstStyle/>
                <a:p>
                  <a:r>
                    <a:rPr lang="en-US">
                      <a:noFill/>
                    </a:rPr>
                    <a:t> </a:t>
                  </a:r>
                </a:p>
              </p:txBody>
            </p:sp>
          </mc:Fallback>
        </mc:AlternateContent>
        <p:sp>
          <p:nvSpPr>
            <p:cNvPr id="31" name="Oval 30"/>
            <p:cNvSpPr/>
            <p:nvPr/>
          </p:nvSpPr>
          <p:spPr>
            <a:xfrm rot="21480000">
              <a:off x="6746864" y="2357847"/>
              <a:ext cx="83718" cy="83718"/>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rot="731531">
                  <a:off x="3630938" y="2097510"/>
                  <a:ext cx="270025" cy="2861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smtClean="0">
                            <a:solidFill>
                              <a:srgbClr val="F52080"/>
                            </a:solidFill>
                            <a:latin typeface="Cambria Math" panose="02040503050406030204" pitchFamily="18" charset="0"/>
                          </a:rPr>
                          <m:t>𝒍</m:t>
                        </m:r>
                      </m:oMath>
                    </m:oMathPara>
                  </a14:m>
                  <a:endParaRPr lang="en-US" sz="1400" b="1" dirty="0">
                    <a:solidFill>
                      <a:srgbClr val="F5208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rot="731531">
                  <a:off x="3630938" y="2097510"/>
                  <a:ext cx="270025" cy="2861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rot="1366279">
                  <a:off x="7453101" y="2797778"/>
                  <a:ext cx="270025" cy="297326"/>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xmlns="">
            <p:sp>
              <p:nvSpPr>
                <p:cNvPr id="37" name="TextBox 36"/>
                <p:cNvSpPr txBox="1">
                  <a:spLocks noRot="1" noChangeAspect="1" noMove="1" noResize="1" noEditPoints="1" noAdjustHandles="1" noChangeArrowheads="1" noChangeShapeType="1" noTextEdit="1"/>
                </p:cNvSpPr>
                <p:nvPr/>
              </p:nvSpPr>
              <p:spPr>
                <a:xfrm rot="1366279">
                  <a:off x="7453101" y="2797778"/>
                  <a:ext cx="270025" cy="297326"/>
                </a:xfrm>
                <a:prstGeom prst="rect">
                  <a:avLst/>
                </a:prstGeom>
                <a:blipFill>
                  <a:blip r:embed="rId14"/>
                  <a:stretch>
                    <a:fillRect/>
                  </a:stretch>
                </a:blipFill>
              </p:spPr>
              <p:txBody>
                <a:bodyPr/>
                <a:lstStyle/>
                <a:p>
                  <a:r>
                    <a:rPr lang="en-US">
                      <a:noFill/>
                    </a:rPr>
                    <a:t> </a:t>
                  </a:r>
                </a:p>
              </p:txBody>
            </p:sp>
          </mc:Fallback>
        </mc:AlternateContent>
        <p:sp>
          <p:nvSpPr>
            <p:cNvPr id="38" name="Oval 37"/>
            <p:cNvSpPr>
              <a:spLocks noChangeAspect="1"/>
            </p:cNvSpPr>
            <p:nvPr/>
          </p:nvSpPr>
          <p:spPr>
            <a:xfrm rot="21480000">
              <a:off x="2347059" y="2056784"/>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rot="21480000">
              <a:off x="8520205" y="3140143"/>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rot="21480000">
              <a:off x="5145070" y="2670434"/>
              <a:ext cx="89465" cy="88006"/>
              <a:chOff x="2398645" y="3863270"/>
              <a:chExt cx="59855" cy="58879"/>
            </a:xfrm>
          </p:grpSpPr>
          <p:sp>
            <p:nvSpPr>
              <p:cNvPr id="109" name="Oval 108"/>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p:cNvCxnSpPr/>
            <p:nvPr/>
          </p:nvCxnSpPr>
          <p:spPr>
            <a:xfrm>
              <a:off x="2388381" y="2097751"/>
              <a:ext cx="2800462" cy="6129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3" name="Isosceles Triangle 42"/>
            <p:cNvSpPr>
              <a:spLocks noChangeAspect="1"/>
            </p:cNvSpPr>
            <p:nvPr/>
          </p:nvSpPr>
          <p:spPr>
            <a:xfrm rot="6204907">
              <a:off x="3664189" y="2333846"/>
              <a:ext cx="109341" cy="113941"/>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6783760" y="2400390"/>
              <a:ext cx="1779917" cy="782929"/>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6" name="Isosceles Triangle 45"/>
            <p:cNvSpPr>
              <a:spLocks noChangeAspect="1"/>
            </p:cNvSpPr>
            <p:nvPr/>
          </p:nvSpPr>
          <p:spPr>
            <a:xfrm rot="6990279">
              <a:off x="7644270" y="2744239"/>
              <a:ext cx="109341" cy="1093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rot="20957016">
              <a:off x="2522389" y="2874014"/>
              <a:ext cx="1337728" cy="271814"/>
            </a:xfrm>
            <a:prstGeom prst="rect">
              <a:avLst/>
            </a:prstGeom>
            <a:noFill/>
          </p:spPr>
          <p:txBody>
            <a:bodyPr wrap="none" rtlCol="0">
              <a:spAutoFit/>
            </a:bodyPr>
            <a:lstStyle>
              <a:defPPr>
                <a:defRPr lang="en-US"/>
              </a:defPPr>
              <a:lvl1pPr>
                <a:defRPr sz="1300" i="1">
                  <a:solidFill>
                    <a:schemeClr val="tx1">
                      <a:lumMod val="65000"/>
                      <a:lumOff val="35000"/>
                    </a:schemeClr>
                  </a:solidFill>
                </a:defRPr>
              </a:lvl1pPr>
            </a:lstStyle>
            <a:p>
              <a:r>
                <a:rPr lang="en-US" dirty="0"/>
                <a:t>OPTICAL AXIS (OA)</a:t>
              </a:r>
            </a:p>
          </p:txBody>
        </p:sp>
        <p:grpSp>
          <p:nvGrpSpPr>
            <p:cNvPr id="49" name="Group 48"/>
            <p:cNvGrpSpPr/>
            <p:nvPr/>
          </p:nvGrpSpPr>
          <p:grpSpPr>
            <a:xfrm rot="21360000">
              <a:off x="5197925" y="3208951"/>
              <a:ext cx="1615244" cy="194990"/>
              <a:chOff x="3092222" y="1899046"/>
              <a:chExt cx="822960" cy="130455"/>
            </a:xfrm>
          </p:grpSpPr>
          <p:cxnSp>
            <p:nvCxnSpPr>
              <p:cNvPr id="107" name="Straight Arrow Connector 106"/>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p:cNvSpPr txBox="1"/>
                <p:nvPr/>
              </p:nvSpPr>
              <p:spPr>
                <a:xfrm rot="20940000">
                  <a:off x="5502320" y="3359286"/>
                  <a:ext cx="381970" cy="2861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chemeClr val="dk1"/>
                                </a:solidFill>
                                <a:latin typeface="Cambria Math" panose="02040503050406030204" pitchFamily="18" charset="0"/>
                                <a:ea typeface="Calibri"/>
                                <a:cs typeface="Times New Roman"/>
                              </a:rPr>
                            </m:ctrlPr>
                          </m:sSubPr>
                          <m:e>
                            <m:r>
                              <a:rPr lang="en-US" sz="1400" i="1">
                                <a:solidFill>
                                  <a:schemeClr val="dk1"/>
                                </a:solidFill>
                                <a:latin typeface="Cambria Math" panose="02040503050406030204" pitchFamily="18" charset="0"/>
                                <a:ea typeface="Calibri"/>
                                <a:cs typeface="Times New Roman"/>
                              </a:rPr>
                              <m:t>𝑑</m:t>
                            </m:r>
                          </m:e>
                          <m:sub>
                            <m:r>
                              <a:rPr lang="en-US" sz="1400" i="1">
                                <a:solidFill>
                                  <a:schemeClr val="dk1"/>
                                </a:solidFill>
                                <a:latin typeface="Cambria Math" panose="02040503050406030204" pitchFamily="18" charset="0"/>
                                <a:ea typeface="Calibri"/>
                                <a:cs typeface="Times New Roman"/>
                              </a:rPr>
                              <m:t>𝑒</m:t>
                            </m:r>
                          </m:sub>
                        </m:sSub>
                      </m:oMath>
                    </m:oMathPara>
                  </a14:m>
                  <a:endParaRPr lang="en-US" sz="1400" i="1" dirty="0">
                    <a:solidFill>
                      <a:schemeClr val="dk1"/>
                    </a:solidFill>
                    <a:latin typeface="Cambria Math" panose="02040503050406030204" pitchFamily="18" charset="0"/>
                    <a:ea typeface="Calibri"/>
                    <a:cs typeface="Times New Roman"/>
                  </a:endParaRPr>
                </a:p>
              </p:txBody>
            </p:sp>
          </mc:Choice>
          <mc:Fallback xmlns="">
            <p:sp>
              <p:nvSpPr>
                <p:cNvPr id="50" name="TextBox 49"/>
                <p:cNvSpPr txBox="1">
                  <a:spLocks noRot="1" noChangeAspect="1" noMove="1" noResize="1" noEditPoints="1" noAdjustHandles="1" noChangeArrowheads="1" noChangeShapeType="1" noTextEdit="1"/>
                </p:cNvSpPr>
                <p:nvPr/>
              </p:nvSpPr>
              <p:spPr>
                <a:xfrm rot="20940000">
                  <a:off x="5502320" y="3359286"/>
                  <a:ext cx="381970" cy="2861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rot="20940000">
                  <a:off x="6293260" y="3181041"/>
                  <a:ext cx="381970" cy="297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a:solidFill>
                                  <a:schemeClr val="dk1"/>
                                </a:solidFill>
                                <a:latin typeface="Cambria Math" panose="02040503050406030204" pitchFamily="18" charset="0"/>
                                <a:ea typeface="Calibri"/>
                                <a:cs typeface="Times New Roman"/>
                              </a:rPr>
                            </m:ctrlPr>
                          </m:sSubSupPr>
                          <m:e>
                            <m:acc>
                              <m:accPr>
                                <m:chr m:val="́"/>
                                <m:ctrlPr>
                                  <a:rPr lang="en-US" sz="1400" i="1">
                                    <a:solidFill>
                                      <a:schemeClr val="dk1"/>
                                    </a:solidFill>
                                    <a:latin typeface="Cambria Math" panose="02040503050406030204" pitchFamily="18" charset="0"/>
                                    <a:ea typeface="Calibri"/>
                                    <a:cs typeface="Times New Roman"/>
                                  </a:rPr>
                                </m:ctrlPr>
                              </m:accPr>
                              <m:e>
                                <m:r>
                                  <a:rPr lang="en-US" sz="1400" i="1">
                                    <a:solidFill>
                                      <a:schemeClr val="dk1"/>
                                    </a:solidFill>
                                    <a:latin typeface="Cambria Math" panose="02040503050406030204" pitchFamily="18" charset="0"/>
                                    <a:ea typeface="Calibri"/>
                                    <a:cs typeface="Times New Roman"/>
                                  </a:rPr>
                                  <m:t>𝑑</m:t>
                                </m:r>
                              </m:e>
                            </m:acc>
                          </m:e>
                          <m:sub>
                            <m:r>
                              <a:rPr lang="en-US" sz="1400" i="1">
                                <a:solidFill>
                                  <a:schemeClr val="dk1"/>
                                </a:solidFill>
                                <a:latin typeface="Cambria Math" panose="02040503050406030204" pitchFamily="18" charset="0"/>
                                <a:ea typeface="Calibri"/>
                                <a:cs typeface="Times New Roman"/>
                              </a:rPr>
                              <m:t>𝑒</m:t>
                            </m:r>
                          </m:sub>
                          <m:sup>
                            <m:r>
                              <a:rPr lang="en-US" sz="1400" i="1">
                                <a:solidFill>
                                  <a:schemeClr val="dk1"/>
                                </a:solidFill>
                                <a:latin typeface="Cambria Math" panose="02040503050406030204" pitchFamily="18" charset="0"/>
                                <a:ea typeface="Calibri"/>
                                <a:cs typeface="Times New Roman"/>
                              </a:rPr>
                              <m:t> </m:t>
                            </m:r>
                          </m:sup>
                        </m:sSubSup>
                      </m:oMath>
                    </m:oMathPara>
                  </a14:m>
                  <a:endParaRPr lang="en-US" sz="1400" i="1" dirty="0">
                    <a:solidFill>
                      <a:schemeClr val="dk1"/>
                    </a:solidFill>
                    <a:latin typeface="Cambria Math" panose="02040503050406030204" pitchFamily="18" charset="0"/>
                    <a:ea typeface="Calibri"/>
                    <a:cs typeface="Times New Roman"/>
                  </a:endParaRPr>
                </a:p>
              </p:txBody>
            </p:sp>
          </mc:Choice>
          <mc:Fallback xmlns="">
            <p:sp>
              <p:nvSpPr>
                <p:cNvPr id="51" name="TextBox 50"/>
                <p:cNvSpPr txBox="1">
                  <a:spLocks noRot="1" noChangeAspect="1" noMove="1" noResize="1" noEditPoints="1" noAdjustHandles="1" noChangeArrowheads="1" noChangeShapeType="1" noTextEdit="1"/>
                </p:cNvSpPr>
                <p:nvPr/>
              </p:nvSpPr>
              <p:spPr>
                <a:xfrm rot="20940000">
                  <a:off x="6293260" y="3181041"/>
                  <a:ext cx="381970" cy="29714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 z_o prime"/>
                <p:cNvSpPr txBox="1"/>
                <p:nvPr/>
              </p:nvSpPr>
              <p:spPr>
                <a:xfrm>
                  <a:off x="7176429" y="3617251"/>
                  <a:ext cx="366471" cy="2861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𝑧</m:t>
                                </m:r>
                              </m:e>
                            </m:acc>
                          </m:e>
                          <m:sub>
                            <m:r>
                              <a:rPr lang="en-US" sz="1400" b="0" i="1" smtClean="0">
                                <a:latin typeface="Cambria Math" panose="02040503050406030204" pitchFamily="18" charset="0"/>
                              </a:rPr>
                              <m:t>𝑜</m:t>
                            </m:r>
                          </m:sub>
                          <m:sup>
                            <m:r>
                              <a:rPr lang="en-US" sz="1400" b="0" i="1" smtClean="0">
                                <a:latin typeface="Cambria Math" panose="02040503050406030204" pitchFamily="18" charset="0"/>
                              </a:rPr>
                              <m:t> </m:t>
                            </m:r>
                          </m:sup>
                        </m:sSubSup>
                      </m:oMath>
                    </m:oMathPara>
                  </a14:m>
                  <a:endParaRPr lang="en-US" sz="1400" dirty="0"/>
                </a:p>
              </p:txBody>
            </p:sp>
          </mc:Choice>
          <mc:Fallback xmlns="">
            <p:sp>
              <p:nvSpPr>
                <p:cNvPr id="52" name="TextBox - z_o prime"/>
                <p:cNvSpPr txBox="1">
                  <a:spLocks noRot="1" noChangeAspect="1" noMove="1" noResize="1" noEditPoints="1" noAdjustHandles="1" noChangeArrowheads="1" noChangeShapeType="1" noTextEdit="1"/>
                </p:cNvSpPr>
                <p:nvPr/>
              </p:nvSpPr>
              <p:spPr>
                <a:xfrm>
                  <a:off x="7176429" y="3617251"/>
                  <a:ext cx="366471" cy="286120"/>
                </a:xfrm>
                <a:prstGeom prst="rect">
                  <a:avLst/>
                </a:prstGeom>
                <a:blipFill>
                  <a:blip r:embed="rId17"/>
                  <a:stretch>
                    <a:fillRect r="-6667"/>
                  </a:stretch>
                </a:blipFill>
              </p:spPr>
              <p:txBody>
                <a:bodyPr/>
                <a:lstStyle/>
                <a:p>
                  <a:r>
                    <a:rPr lang="en-US">
                      <a:noFill/>
                    </a:rPr>
                    <a:t> </a:t>
                  </a:r>
                </a:p>
              </p:txBody>
            </p:sp>
          </mc:Fallback>
        </mc:AlternateContent>
        <p:cxnSp>
          <p:nvCxnSpPr>
            <p:cNvPr id="56" name="z-axis of world frame"/>
            <p:cNvCxnSpPr/>
            <p:nvPr/>
          </p:nvCxnSpPr>
          <p:spPr>
            <a:xfrm>
              <a:off x="6051045" y="2540759"/>
              <a:ext cx="2774505"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5993205" y="250007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Arc 64"/>
            <p:cNvSpPr/>
            <p:nvPr/>
          </p:nvSpPr>
          <p:spPr>
            <a:xfrm>
              <a:off x="3845774" y="1780264"/>
              <a:ext cx="1264245" cy="1264244"/>
            </a:xfrm>
            <a:prstGeom prst="arc">
              <a:avLst>
                <a:gd name="adj1" fmla="val 7507062"/>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arrow - z_o prime"/>
            <p:cNvGrpSpPr/>
            <p:nvPr/>
          </p:nvGrpSpPr>
          <p:grpSpPr>
            <a:xfrm>
              <a:off x="5995377" y="3814443"/>
              <a:ext cx="2831735" cy="172690"/>
              <a:chOff x="2605298" y="1651989"/>
              <a:chExt cx="1894521" cy="115535"/>
            </a:xfrm>
          </p:grpSpPr>
          <p:cxnSp>
            <p:nvCxnSpPr>
              <p:cNvPr id="83" name="Straight Connector 82"/>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sp>
          <p:nvSpPr>
            <p:cNvPr id="304" name="Freeform: Shape 303"/>
            <p:cNvSpPr/>
            <p:nvPr/>
          </p:nvSpPr>
          <p:spPr>
            <a:xfrm rot="2720583">
              <a:off x="1850825" y="1887567"/>
              <a:ext cx="867230" cy="850057"/>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5" name="Rectangle 304"/>
                <p:cNvSpPr/>
                <p:nvPr/>
              </p:nvSpPr>
              <p:spPr>
                <a:xfrm>
                  <a:off x="2018315" y="1874686"/>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305" name="Rectangle 304"/>
                <p:cNvSpPr>
                  <a:spLocks noRot="1" noChangeAspect="1" noMove="1" noResize="1" noEditPoints="1" noAdjustHandles="1" noChangeArrowheads="1" noChangeShapeType="1" noTextEdit="1"/>
                </p:cNvSpPr>
                <p:nvPr/>
              </p:nvSpPr>
              <p:spPr>
                <a:xfrm>
                  <a:off x="2018315" y="1874686"/>
                  <a:ext cx="329633" cy="357650"/>
                </a:xfrm>
                <a:prstGeom prst="rect">
                  <a:avLst/>
                </a:prstGeom>
                <a:blipFill>
                  <a:blip r:embed="rId18"/>
                  <a:stretch>
                    <a:fillRect/>
                  </a:stretch>
                </a:blipFill>
              </p:spPr>
              <p:txBody>
                <a:bodyPr/>
                <a:lstStyle/>
                <a:p>
                  <a:r>
                    <a:rPr lang="en-US">
                      <a:noFill/>
                    </a:rPr>
                    <a:t> </a:t>
                  </a:r>
                </a:p>
              </p:txBody>
            </p:sp>
          </mc:Fallback>
        </mc:AlternateContent>
        <p:grpSp>
          <p:nvGrpSpPr>
            <p:cNvPr id="308" name="Group 307"/>
            <p:cNvGrpSpPr/>
            <p:nvPr/>
          </p:nvGrpSpPr>
          <p:grpSpPr>
            <a:xfrm>
              <a:off x="5709334" y="1891661"/>
              <a:ext cx="956478" cy="873019"/>
              <a:chOff x="7892596" y="958937"/>
              <a:chExt cx="643203" cy="587080"/>
            </a:xfrm>
          </p:grpSpPr>
          <p:grpSp>
            <p:nvGrpSpPr>
              <p:cNvPr id="309" name="Group 308"/>
              <p:cNvGrpSpPr/>
              <p:nvPr/>
            </p:nvGrpSpPr>
            <p:grpSpPr>
              <a:xfrm>
                <a:off x="7892596" y="958937"/>
                <a:ext cx="643203" cy="587080"/>
                <a:chOff x="2998653" y="2395012"/>
                <a:chExt cx="643203" cy="587080"/>
              </a:xfrm>
            </p:grpSpPr>
            <p:cxnSp>
              <p:nvCxnSpPr>
                <p:cNvPr id="311" name="Straight Arrow Connector 310"/>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3" name="TextBox 312"/>
                    <p:cNvSpPr txBox="1"/>
                    <p:nvPr/>
                  </p:nvSpPr>
                  <p:spPr>
                    <a:xfrm>
                      <a:off x="3420027" y="2808926"/>
                      <a:ext cx="221829" cy="1731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1C87FC"/>
                                    </a:solidFill>
                                    <a:latin typeface="Cambria Math" panose="02040503050406030204" pitchFamily="18" charset="0"/>
                                  </a:rPr>
                                </m:ctrlPr>
                              </m:sSubPr>
                              <m:e>
                                <m:acc>
                                  <m:accPr>
                                    <m:chr m:val="̂"/>
                                    <m:ctrlPr>
                                      <a:rPr lang="en-US" sz="1200" b="0" i="1" smtClean="0">
                                        <a:solidFill>
                                          <a:srgbClr val="1C87FC"/>
                                        </a:solidFill>
                                        <a:latin typeface="Cambria Math" panose="02040503050406030204" pitchFamily="18" charset="0"/>
                                      </a:rPr>
                                    </m:ctrlPr>
                                  </m:accPr>
                                  <m:e>
                                    <m:r>
                                      <a:rPr lang="en-US" sz="1200" b="0" i="1" smtClean="0">
                                        <a:solidFill>
                                          <a:srgbClr val="1C87FC"/>
                                        </a:solidFill>
                                        <a:latin typeface="Cambria Math" panose="02040503050406030204" pitchFamily="18" charset="0"/>
                                      </a:rPr>
                                      <m:t>𝑐</m:t>
                                    </m:r>
                                  </m:e>
                                </m:acc>
                              </m:e>
                              <m:sub>
                                <m:r>
                                  <a:rPr lang="en-US" sz="1200" b="0" i="1" smtClean="0">
                                    <a:solidFill>
                                      <a:srgbClr val="1C87FC"/>
                                    </a:solidFill>
                                    <a:latin typeface="Cambria Math" panose="02040503050406030204" pitchFamily="18" charset="0"/>
                                  </a:rPr>
                                  <m:t>𝑧</m:t>
                                </m:r>
                              </m:sub>
                            </m:sSub>
                          </m:oMath>
                        </m:oMathPara>
                      </a14:m>
                      <a:endParaRPr lang="en-US" sz="1200" dirty="0">
                        <a:solidFill>
                          <a:srgbClr val="1C87FC"/>
                        </a:solidFill>
                      </a:endParaRPr>
                    </a:p>
                  </p:txBody>
                </p:sp>
              </mc:Choice>
              <mc:Fallback xmlns="">
                <p:sp>
                  <p:nvSpPr>
                    <p:cNvPr id="313" name="TextBox 312"/>
                    <p:cNvSpPr txBox="1">
                      <a:spLocks noRot="1" noChangeAspect="1" noMove="1" noResize="1" noEditPoints="1" noAdjustHandles="1" noChangeArrowheads="1" noChangeShapeType="1" noTextEdit="1"/>
                    </p:cNvSpPr>
                    <p:nvPr/>
                  </p:nvSpPr>
                  <p:spPr>
                    <a:xfrm>
                      <a:off x="3420027" y="2808926"/>
                      <a:ext cx="221829" cy="173166"/>
                    </a:xfrm>
                    <a:prstGeom prst="rect">
                      <a:avLst/>
                    </a:prstGeom>
                    <a:blipFill>
                      <a:blip r:embed="rId19"/>
                      <a:stretch>
                        <a:fillRect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 name="TextBox 313"/>
                    <p:cNvSpPr txBox="1"/>
                    <p:nvPr/>
                  </p:nvSpPr>
                  <p:spPr>
                    <a:xfrm>
                      <a:off x="2998653" y="2395012"/>
                      <a:ext cx="229044" cy="1823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00B050"/>
                                    </a:solidFill>
                                    <a:latin typeface="Cambria Math" panose="02040503050406030204" pitchFamily="18" charset="0"/>
                                  </a:rPr>
                                </m:ctrlPr>
                              </m:sSubPr>
                              <m:e>
                                <m:acc>
                                  <m:accPr>
                                    <m:chr m:val="̂"/>
                                    <m:ctrlPr>
                                      <a:rPr lang="en-US" sz="1200" b="0" i="1" smtClean="0">
                                        <a:solidFill>
                                          <a:srgbClr val="00B050"/>
                                        </a:solidFill>
                                        <a:latin typeface="Cambria Math" panose="02040503050406030204" pitchFamily="18" charset="0"/>
                                      </a:rPr>
                                    </m:ctrlPr>
                                  </m:accPr>
                                  <m:e>
                                    <m:r>
                                      <a:rPr lang="en-US" sz="1200" b="0" i="1" smtClean="0">
                                        <a:solidFill>
                                          <a:srgbClr val="00B050"/>
                                        </a:solidFill>
                                        <a:latin typeface="Cambria Math" panose="02040503050406030204" pitchFamily="18" charset="0"/>
                                      </a:rPr>
                                      <m:t>𝑐</m:t>
                                    </m:r>
                                  </m:e>
                                </m:acc>
                              </m:e>
                              <m:sub>
                                <m:r>
                                  <a:rPr lang="en-US" sz="1200" b="0" i="1" smtClean="0">
                                    <a:solidFill>
                                      <a:srgbClr val="00B050"/>
                                    </a:solidFill>
                                    <a:latin typeface="Cambria Math" panose="02040503050406030204" pitchFamily="18" charset="0"/>
                                  </a:rPr>
                                  <m:t>𝑦</m:t>
                                </m:r>
                              </m:sub>
                            </m:sSub>
                          </m:oMath>
                        </m:oMathPara>
                      </a14:m>
                      <a:endParaRPr lang="en-US" sz="1200" dirty="0">
                        <a:solidFill>
                          <a:srgbClr val="00B050"/>
                        </a:solidFill>
                      </a:endParaRPr>
                    </a:p>
                  </p:txBody>
                </p:sp>
              </mc:Choice>
              <mc:Fallback xmlns="">
                <p:sp>
                  <p:nvSpPr>
                    <p:cNvPr id="314" name="TextBox 313"/>
                    <p:cNvSpPr txBox="1">
                      <a:spLocks noRot="1" noChangeAspect="1" noMove="1" noResize="1" noEditPoints="1" noAdjustHandles="1" noChangeArrowheads="1" noChangeShapeType="1" noTextEdit="1"/>
                    </p:cNvSpPr>
                    <p:nvPr/>
                  </p:nvSpPr>
                  <p:spPr>
                    <a:xfrm>
                      <a:off x="2998653" y="2395012"/>
                      <a:ext cx="229044" cy="182306"/>
                    </a:xfrm>
                    <a:prstGeom prst="rect">
                      <a:avLst/>
                    </a:prstGeom>
                    <a:blipFill>
                      <a:blip r:embed="rId20"/>
                      <a:stretch>
                        <a:fillRect r="-16364"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0" name="TextBox 309"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315" name="Origi-pivot"/>
            <p:cNvGrpSpPr/>
            <p:nvPr/>
          </p:nvGrpSpPr>
          <p:grpSpPr>
            <a:xfrm>
              <a:off x="5947455" y="2497076"/>
              <a:ext cx="93505" cy="93505"/>
              <a:chOff x="3007294" y="4027686"/>
              <a:chExt cx="62880" cy="62880"/>
            </a:xfrm>
          </p:grpSpPr>
          <p:sp>
            <p:nvSpPr>
              <p:cNvPr id="316" name="Oval 315"/>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Origi-pivot"/>
            <p:cNvGrpSpPr/>
            <p:nvPr/>
          </p:nvGrpSpPr>
          <p:grpSpPr>
            <a:xfrm>
              <a:off x="8778341" y="2491587"/>
              <a:ext cx="93505" cy="93505"/>
              <a:chOff x="3007294" y="4027686"/>
              <a:chExt cx="62880" cy="62880"/>
            </a:xfrm>
          </p:grpSpPr>
          <p:sp>
            <p:nvSpPr>
              <p:cNvPr id="320" name="Oval 319"/>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22" name="Rectangle 321"/>
                <p:cNvSpPr/>
                <p:nvPr/>
              </p:nvSpPr>
              <p:spPr>
                <a:xfrm>
                  <a:off x="8518769" y="3021836"/>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322" name="Rectangle 321"/>
                <p:cNvSpPr>
                  <a:spLocks noRot="1" noChangeAspect="1" noMove="1" noResize="1" noEditPoints="1" noAdjustHandles="1" noChangeArrowheads="1" noChangeShapeType="1" noTextEdit="1"/>
                </p:cNvSpPr>
                <p:nvPr/>
              </p:nvSpPr>
              <p:spPr>
                <a:xfrm>
                  <a:off x="8518769" y="3021836"/>
                  <a:ext cx="335594" cy="357650"/>
                </a:xfrm>
                <a:prstGeom prst="rect">
                  <a:avLst/>
                </a:prstGeom>
                <a:blipFill>
                  <a:blip r:embed="rId22"/>
                  <a:stretch>
                    <a:fillRect t="-1724" r="-32727"/>
                  </a:stretch>
                </a:blipFill>
              </p:spPr>
              <p:txBody>
                <a:bodyPr/>
                <a:lstStyle/>
                <a:p>
                  <a:r>
                    <a:rPr lang="en-US">
                      <a:noFill/>
                    </a:rPr>
                    <a:t> </a:t>
                  </a:r>
                </a:p>
              </p:txBody>
            </p:sp>
          </mc:Fallback>
        </mc:AlternateContent>
        <p:grpSp>
          <p:nvGrpSpPr>
            <p:cNvPr id="333" name="Group 332"/>
            <p:cNvGrpSpPr/>
            <p:nvPr/>
          </p:nvGrpSpPr>
          <p:grpSpPr>
            <a:xfrm>
              <a:off x="2180545" y="830610"/>
              <a:ext cx="1107435" cy="481887"/>
              <a:chOff x="3744263" y="1305113"/>
              <a:chExt cx="1191259" cy="518362"/>
            </a:xfrm>
          </p:grpSpPr>
          <p:sp>
            <p:nvSpPr>
              <p:cNvPr id="324" name="TextBox 323"/>
              <p:cNvSpPr txBox="1"/>
              <p:nvPr/>
            </p:nvSpPr>
            <p:spPr>
              <a:xfrm>
                <a:off x="4173435" y="1305113"/>
                <a:ext cx="728726" cy="276999"/>
              </a:xfrm>
              <a:prstGeom prst="rect">
                <a:avLst/>
              </a:prstGeom>
              <a:noFill/>
            </p:spPr>
            <p:txBody>
              <a:bodyPr wrap="none" rtlCol="0">
                <a:spAutoFit/>
              </a:bodyPr>
              <a:lstStyle/>
              <a:p>
                <a:r>
                  <a:rPr lang="en-US" sz="1200" dirty="0">
                    <a:solidFill>
                      <a:schemeClr val="tx1">
                        <a:lumMod val="75000"/>
                        <a:lumOff val="25000"/>
                      </a:schemeClr>
                    </a:solidFill>
                  </a:rPr>
                  <a:t>Chief ray</a:t>
                </a:r>
              </a:p>
            </p:txBody>
          </p:sp>
          <p:grpSp>
            <p:nvGrpSpPr>
              <p:cNvPr id="325" name="Group 324"/>
              <p:cNvGrpSpPr/>
              <p:nvPr/>
            </p:nvGrpSpPr>
            <p:grpSpPr>
              <a:xfrm>
                <a:off x="3818045" y="1400557"/>
                <a:ext cx="409552" cy="73134"/>
                <a:chOff x="267517" y="2217329"/>
                <a:chExt cx="256032" cy="45720"/>
              </a:xfrm>
            </p:grpSpPr>
            <p:cxnSp>
              <p:nvCxnSpPr>
                <p:cNvPr id="327" name="Straight Connector 326"/>
                <p:cNvCxnSpPr/>
                <p:nvPr/>
              </p:nvCxnSpPr>
              <p:spPr>
                <a:xfrm>
                  <a:off x="267517" y="2240189"/>
                  <a:ext cx="256032"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328" name="Isosceles Triangle 327"/>
                <p:cNvSpPr/>
                <p:nvPr/>
              </p:nvSpPr>
              <p:spPr>
                <a:xfrm rot="5400000">
                  <a:off x="372673" y="2217329"/>
                  <a:ext cx="45720" cy="45720"/>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grpSp>
          <p:sp>
            <p:nvSpPr>
              <p:cNvPr id="326" name="Rounded Rectangle 190"/>
              <p:cNvSpPr/>
              <p:nvPr/>
            </p:nvSpPr>
            <p:spPr>
              <a:xfrm>
                <a:off x="3744263" y="1328048"/>
                <a:ext cx="1191259" cy="226188"/>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p:cNvSpPr txBox="1"/>
              <p:nvPr/>
            </p:nvSpPr>
            <p:spPr>
              <a:xfrm>
                <a:off x="4173435" y="1546476"/>
                <a:ext cx="562975" cy="276999"/>
              </a:xfrm>
              <a:prstGeom prst="rect">
                <a:avLst/>
              </a:prstGeom>
              <a:noFill/>
            </p:spPr>
            <p:txBody>
              <a:bodyPr wrap="none" rtlCol="0">
                <a:spAutoFit/>
              </a:bodyPr>
              <a:lstStyle/>
              <a:p>
                <a:r>
                  <a:rPr lang="en-US" sz="1200">
                    <a:solidFill>
                      <a:schemeClr val="tx1">
                        <a:lumMod val="75000"/>
                        <a:lumOff val="25000"/>
                      </a:schemeClr>
                    </a:solidFill>
                  </a:rPr>
                  <a:t>Pivots</a:t>
                </a:r>
                <a:endParaRPr lang="en-US" sz="1200" dirty="0">
                  <a:solidFill>
                    <a:schemeClr val="tx1">
                      <a:lumMod val="75000"/>
                      <a:lumOff val="25000"/>
                    </a:schemeClr>
                  </a:solidFill>
                </a:endParaRPr>
              </a:p>
            </p:txBody>
          </p:sp>
          <p:grpSp>
            <p:nvGrpSpPr>
              <p:cNvPr id="330" name="Origi-pivot"/>
              <p:cNvGrpSpPr/>
              <p:nvPr/>
            </p:nvGrpSpPr>
            <p:grpSpPr>
              <a:xfrm>
                <a:off x="3956373" y="1646172"/>
                <a:ext cx="100583" cy="100583"/>
                <a:chOff x="3007294" y="4027686"/>
                <a:chExt cx="62880" cy="62880"/>
              </a:xfrm>
            </p:grpSpPr>
            <p:sp>
              <p:nvSpPr>
                <p:cNvPr id="331" name="Oval 330"/>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5" name="Group 334"/>
            <p:cNvGrpSpPr/>
            <p:nvPr/>
          </p:nvGrpSpPr>
          <p:grpSpPr>
            <a:xfrm>
              <a:off x="3657917" y="1147670"/>
              <a:ext cx="1481778" cy="930546"/>
              <a:chOff x="827862" y="3281610"/>
              <a:chExt cx="1593938" cy="1000982"/>
            </a:xfrm>
          </p:grpSpPr>
          <p:sp>
            <p:nvSpPr>
              <p:cNvPr id="336" name="Rectangle 335"/>
              <p:cNvSpPr/>
              <p:nvPr/>
            </p:nvSpPr>
            <p:spPr>
              <a:xfrm>
                <a:off x="827862" y="3281610"/>
                <a:ext cx="1554592" cy="331074"/>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Entrance pupil</a:t>
                </a:r>
                <a:endParaRPr lang="en-US" sz="1400" dirty="0">
                  <a:solidFill>
                    <a:srgbClr val="17B2B6"/>
                  </a:solidFill>
                </a:endParaRPr>
              </a:p>
            </p:txBody>
          </p:sp>
          <p:sp>
            <p:nvSpPr>
              <p:cNvPr id="337" name="Arc 33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8" name="Group 337"/>
            <p:cNvGrpSpPr/>
            <p:nvPr/>
          </p:nvGrpSpPr>
          <p:grpSpPr>
            <a:xfrm>
              <a:off x="6743716" y="762208"/>
              <a:ext cx="1410373" cy="1163802"/>
              <a:chOff x="8709431" y="3584499"/>
              <a:chExt cx="1517127" cy="1251893"/>
            </a:xfrm>
          </p:grpSpPr>
          <p:sp>
            <p:nvSpPr>
              <p:cNvPr id="339" name="Rectangle 338"/>
              <p:cNvSpPr/>
              <p:nvPr/>
            </p:nvSpPr>
            <p:spPr>
              <a:xfrm>
                <a:off x="9001301" y="3584499"/>
                <a:ext cx="1225257" cy="307777"/>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Exit pupil</a:t>
                </a:r>
              </a:p>
            </p:txBody>
          </p:sp>
          <p:sp>
            <p:nvSpPr>
              <p:cNvPr id="340" name="Arc 33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7" name="Group 346"/>
            <p:cNvGrpSpPr/>
            <p:nvPr/>
          </p:nvGrpSpPr>
          <p:grpSpPr>
            <a:xfrm>
              <a:off x="9279244" y="3979170"/>
              <a:ext cx="1292376" cy="286120"/>
              <a:chOff x="9932914" y="4164587"/>
              <a:chExt cx="1390200" cy="307777"/>
            </a:xfrm>
          </p:grpSpPr>
          <p:sp>
            <p:nvSpPr>
              <p:cNvPr id="344" name="TextBox 343"/>
              <p:cNvSpPr txBox="1"/>
              <p:nvPr/>
            </p:nvSpPr>
            <p:spPr>
              <a:xfrm>
                <a:off x="10255193" y="4164587"/>
                <a:ext cx="106792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Image plane</a:t>
                </a:r>
              </a:p>
            </p:txBody>
          </p:sp>
          <p:cxnSp>
            <p:nvCxnSpPr>
              <p:cNvPr id="346" name="Straight Arrow Connector 345"/>
              <p:cNvCxnSpPr/>
              <p:nvPr/>
            </p:nvCxnSpPr>
            <p:spPr>
              <a:xfrm flipH="1">
                <a:off x="9932914" y="4339615"/>
                <a:ext cx="393445"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p:sp>
        <p:nvSpPr>
          <p:cNvPr id="356" name="Arc 355"/>
          <p:cNvSpPr/>
          <p:nvPr/>
        </p:nvSpPr>
        <p:spPr>
          <a:xfrm flipH="1">
            <a:off x="2142631" y="4943754"/>
            <a:ext cx="2097243" cy="2097243"/>
          </a:xfrm>
          <a:prstGeom prst="arc">
            <a:avLst>
              <a:gd name="adj1" fmla="val 18688131"/>
              <a:gd name="adj2" fmla="val 21335044"/>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8" name="Arc 357"/>
          <p:cNvSpPr/>
          <p:nvPr/>
        </p:nvSpPr>
        <p:spPr>
          <a:xfrm flipH="1">
            <a:off x="8693753" y="4240150"/>
            <a:ext cx="1672153" cy="1672153"/>
          </a:xfrm>
          <a:prstGeom prst="arc">
            <a:avLst>
              <a:gd name="adj1" fmla="val 625733"/>
              <a:gd name="adj2" fmla="val 3353463"/>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44857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3517</TotalTime>
  <Words>1096</Words>
  <Application>Microsoft Office PowerPoint</Application>
  <PresentationFormat>Widescreen</PresentationFormat>
  <Paragraphs>134</Paragraphs>
  <Slides>11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Cambria Math</vt:lpstr>
      <vt:lpstr>Euclid</vt:lpstr>
      <vt:lpstr>Segoe UI 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187</cp:revision>
  <dcterms:created xsi:type="dcterms:W3CDTF">2016-11-16T03:12:58Z</dcterms:created>
  <dcterms:modified xsi:type="dcterms:W3CDTF">2016-11-26T10:18:31Z</dcterms:modified>
</cp:coreProperties>
</file>